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comments/comment6.xml" ContentType="application/vnd.openxmlformats-officedocument.presentationml.comments+xml"/>
  <Override PartName="/ppt/notesSlides/notesSlide15.xml" ContentType="application/vnd.openxmlformats-officedocument.presentationml.notesSlide+xml"/>
  <Override PartName="/ppt/comments/comment7.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8.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5"/>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9144000" cy="5143500" type="screen16x9"/>
  <p:notesSz cx="6858000" cy="9144000"/>
  <p:embeddedFontLst>
    <p:embeddedFont>
      <p:font typeface="Open Sans" panose="020B0606030504020204" pitchFamily="34" charset="0"/>
      <p:regular r:id="rId32"/>
      <p:bold r:id="rId33"/>
      <p:italic r:id="rId34"/>
      <p:boldItalic r:id="rId35"/>
    </p:embeddedFont>
    <p:embeddedFont>
      <p:font typeface="Open Sans Light" panose="020B03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yan Blum" initials="" lastIdx="9" clrIdx="0"/>
  <p:cmAuthor id="1" name="Shaun Perfect"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8-16T17:31:21.980" idx="1">
    <p:pos x="95" y="1706"/>
    <p:text>Are we confident in this?  For GIS-T it did not really matter but for AZ audience it might matter that we change 2006 to about 15 yrs ago or something so we do not get called out on it.</p:text>
  </p:cm>
  <p:cm authorId="1" dt="2022-08-16T17:31:21.980" idx="1">
    <p:pos x="95" y="1706"/>
    <p:text>Good idea - changed it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2-08-16T15:08:17.378" idx="2">
    <p:pos x="6000" y="0"/>
    <p:text>Q1 - I think it is ok to have these call outs as long as they are accurate.  We can always preface that this data is a "moment in time" and is not necessarily reflective of the most current state of a locals data.
Q2 - Since we are calling out the differences between suppliers I do think it is important to probably ensure that our pictures are NOT ADOT locations...unless they are but only show the local representations</p:text>
  </p:cm>
  <p:cm authorId="1" dt="2022-08-16T20:26:48.203" idx="2">
    <p:pos x="6000" y="0"/>
    <p:text>Do we want to call out the specific locals for their roundabouts? Also, do we want to use only local roundabouts (not State within counties)?</p:text>
  </p:cm>
  <p:cm authorId="1" dt="2022-08-16T20:26:48.203" idx="3">
    <p:pos x="6000" y="0"/>
    <p:text>switched all to local representations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2-04-19T21:52:04.673" idx="3">
    <p:pos x="95" y="858"/>
    <p:text>@sperfect@azdot.gov ; @jbreyer@azdot.gov  - Will need to explain what "unaligned" means to the general audience...they will be unfamiliar with ADOT's current centerline ingestion process.
_Assigned to Shaun Perfect_</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2-08-16T20:49:15.740" idx="4">
    <p:pos x="2448" y="858"/>
    <p:text>Can we recapture these images with the background image dimmed a little to help "bring forward" the 2 line systems (same comment for both maps)
@sperfect@azdot.gov - do you have the workspace where these were captured?
_Reassigned to Shaun Perfect_</p:text>
  </p:cm>
  <p:cm authorId="1" dt="2022-08-16T20:49:15.740" idx="4">
    <p:pos x="2448" y="858"/>
    <p:text>done</p:text>
  </p:cm>
  <p:cm authorId="0" dt="2022-08-16T20:50:48.660" idx="5">
    <p:pos x="95" y="888"/>
    <p:text>@sperfect@azdot.gov - what do you think about adding a new slide here to more clearly explain how demarcation adjust their data?  Since AZ crowd might care to see how their data is adjusted...?
_Reassigned to Shaun Perfect_</p:text>
  </p:cm>
  <p:cm authorId="1" dt="2022-08-16T20:50:48.660" idx="5">
    <p:pos x="95" y="888"/>
    <p:text>@rblum@azdot.gov you mentioned before that you might try to put together a live video to show demarks in action. That might be an idea for a second slide if you wanted to do the work on that</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2-08-16T20:54:34.962" idx="6">
    <p:pos x="95" y="1076"/>
    <p:text>@sperfect@azdot.gov -  I updated picture with new slides containing HPMS bins.  IF you do not like I left the old pic below the two new options.
_Reassigned to Shaun Perfect_</p:text>
  </p:cm>
  <p:cm authorId="1" dt="2022-08-16T20:54:34.962" idx="6">
    <p:pos x="95" y="1076"/>
    <p:text>Looks fine to me. Is your purpose to show more centerlines and routes in the image?</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2-08-16T20:56:52.005" idx="7">
    <p:pos x="95" y="1076"/>
    <p:text>@sperfect@azdot.gov - I have updated the picture with examples of assets along the road.  IF you do not like the update picture the original is still underneath the new picture.
_Reassigned to Shaun Perfect_</p:text>
  </p:cm>
  <p:cm authorId="1" dt="2022-08-16T20:56:52.005" idx="7">
    <p:pos x="95" y="1076"/>
    <p:text>Looks fine to me. I will want you to explain what assets it is specifically showing since I am talking about this slide @rblum@azdot.gov
_Reassigned to Ryan Blum_</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2-04-20T16:55:08.810" idx="8">
    <p:pos x="95" y="858"/>
    <p:text>@sperfect@azdot.gov - I filled in a few examples.  Please remove them if you do not like them.
_Assigned to Shaun Perfect_</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2-04-20T19:41:50.973" idx="9">
    <p:pos x="95" y="853"/>
    <p:text>@sperfect@azdot.gov  - I looked and no good sign pic available at this section
_Assigned to Shaun Perfect_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d1756e2e5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a:t>
            </a:r>
            <a:endParaRPr/>
          </a:p>
        </p:txBody>
      </p:sp>
      <p:sp>
        <p:nvSpPr>
          <p:cNvPr id="79" name="Google Shape;79;g7d1756e2e5_2_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b6b0bc84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We do not enforce locals to envelope our LRS standards</a:t>
            </a:r>
            <a:endParaRPr/>
          </a:p>
        </p:txBody>
      </p:sp>
      <p:sp>
        <p:nvSpPr>
          <p:cNvPr id="165" name="Google Shape;165;gcb6b0bc845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155349e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Whole section / E-911?</a:t>
            </a:r>
            <a:endParaRPr/>
          </a:p>
        </p:txBody>
      </p:sp>
      <p:sp>
        <p:nvSpPr>
          <p:cNvPr id="172" name="Google Shape;172;g12155349ecc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b6b0bc84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MIRE  rules - legs and angles</a:t>
            </a:r>
            <a:endParaRPr/>
          </a:p>
        </p:txBody>
      </p:sp>
      <p:sp>
        <p:nvSpPr>
          <p:cNvPr id="178" name="Google Shape;178;gcb6b0bc845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b6b0bc84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Picture with bins - DONE</a:t>
            </a:r>
            <a:endParaRPr/>
          </a:p>
          <a:p>
            <a:pPr marL="0" lvl="0" indent="0" algn="l" rtl="0">
              <a:spcBef>
                <a:spcPts val="0"/>
              </a:spcBef>
              <a:spcAft>
                <a:spcPts val="0"/>
              </a:spcAft>
              <a:buNone/>
            </a:pPr>
            <a:endParaRPr/>
          </a:p>
        </p:txBody>
      </p:sp>
      <p:sp>
        <p:nvSpPr>
          <p:cNvPr id="186" name="Google Shape;186;gcb6b0bc845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b6b0bc84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Picture with example - DONE	</a:t>
            </a:r>
            <a:endParaRPr/>
          </a:p>
        </p:txBody>
      </p:sp>
      <p:sp>
        <p:nvSpPr>
          <p:cNvPr id="196" name="Google Shape;196;gcb6b0bc845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b6b0bc84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Think of examples of data for each bullet - I filled in a few examples</a:t>
            </a:r>
            <a:endParaRPr/>
          </a:p>
        </p:txBody>
      </p:sp>
      <p:sp>
        <p:nvSpPr>
          <p:cNvPr id="204" name="Google Shape;204;gcb6b0bc845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155349ec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Ryan - whole section</a:t>
            </a:r>
            <a:endParaRPr/>
          </a:p>
        </p:txBody>
      </p:sp>
      <p:sp>
        <p:nvSpPr>
          <p:cNvPr id="214" name="Google Shape;214;g12155349ecc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cb6b0bc84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Ryan - Add a picture of the the signs</a:t>
            </a:r>
            <a:endParaRPr/>
          </a:p>
        </p:txBody>
      </p:sp>
      <p:sp>
        <p:nvSpPr>
          <p:cNvPr id="220" name="Google Shape;220;gcb6b0bc845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cb6b0bc84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Maybe find a better picture</a:t>
            </a:r>
            <a:endParaRPr/>
          </a:p>
        </p:txBody>
      </p:sp>
      <p:sp>
        <p:nvSpPr>
          <p:cNvPr id="227" name="Google Shape;227;gcb6b0bc845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b6b0bc84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maybe a better picture?</a:t>
            </a:r>
            <a:endParaRPr/>
          </a:p>
        </p:txBody>
      </p:sp>
      <p:sp>
        <p:nvSpPr>
          <p:cNvPr id="235" name="Google Shape;235;gcb6b0bc845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2155349ec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Joe</a:t>
            </a:r>
            <a:endParaRPr/>
          </a:p>
        </p:txBody>
      </p:sp>
      <p:sp>
        <p:nvSpPr>
          <p:cNvPr id="85" name="Google Shape;85;g12155349ecc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b6b0bc84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cb6b0bc845_0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243b99b59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Need to finish</a:t>
            </a:r>
            <a:endParaRPr/>
          </a:p>
        </p:txBody>
      </p:sp>
      <p:sp>
        <p:nvSpPr>
          <p:cNvPr id="251" name="Google Shape;251;g1243b99b59e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cb6b0bc84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a:t>
            </a:r>
            <a:endParaRPr/>
          </a:p>
        </p:txBody>
      </p:sp>
      <p:sp>
        <p:nvSpPr>
          <p:cNvPr id="262" name="Google Shape;262;gcb6b0bc845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fb43c7c3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a:t>
            </a:r>
            <a:endParaRPr/>
          </a:p>
        </p:txBody>
      </p:sp>
      <p:sp>
        <p:nvSpPr>
          <p:cNvPr id="271" name="Google Shape;271;g11fb43c7c3d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155349ec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 / Joe</a:t>
            </a:r>
            <a:endParaRPr/>
          </a:p>
        </p:txBody>
      </p:sp>
      <p:sp>
        <p:nvSpPr>
          <p:cNvPr id="280" name="Google Shape;280;g12155349ecc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1fb43c7c3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If needed to use up time</a:t>
            </a:r>
            <a:endParaRPr/>
          </a:p>
        </p:txBody>
      </p:sp>
      <p:sp>
        <p:nvSpPr>
          <p:cNvPr id="292" name="Google Shape;292;g11fb43c7c3d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155349ec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a:t>
            </a:r>
            <a:endParaRPr/>
          </a:p>
        </p:txBody>
      </p:sp>
      <p:sp>
        <p:nvSpPr>
          <p:cNvPr id="95" name="Google Shape;95;g12155349ecc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d1756e2e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a:t>
            </a:r>
            <a:endParaRPr/>
          </a:p>
        </p:txBody>
      </p:sp>
      <p:sp>
        <p:nvSpPr>
          <p:cNvPr id="105" name="Google Shape;105;g7d1756e2e5_2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b9802f4b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Shaun</a:t>
            </a:r>
            <a:endParaRPr/>
          </a:p>
        </p:txBody>
      </p:sp>
      <p:sp>
        <p:nvSpPr>
          <p:cNvPr id="116" name="Google Shape;116;gfb9802f4b1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fb43c7c3d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Ryan</a:t>
            </a:r>
            <a:endParaRPr/>
          </a:p>
        </p:txBody>
      </p:sp>
      <p:sp>
        <p:nvSpPr>
          <p:cNvPr id="126" name="Google Shape;126;g11fb43c7c3d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fb43c7c3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Ryan - explain “Unaligned”</a:t>
            </a:r>
            <a:endParaRPr/>
          </a:p>
          <a:p>
            <a:pPr marL="0" lvl="0" indent="0" algn="l" rtl="0">
              <a:spcBef>
                <a:spcPts val="0"/>
              </a:spcBef>
              <a:spcAft>
                <a:spcPts val="0"/>
              </a:spcAft>
              <a:buNone/>
            </a:pPr>
            <a:endParaRPr/>
          </a:p>
        </p:txBody>
      </p:sp>
      <p:sp>
        <p:nvSpPr>
          <p:cNvPr id="136" name="Google Shape;136;g11fb43c7c3d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b6b0bc84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Ryan</a:t>
            </a:r>
            <a:endParaRPr/>
          </a:p>
        </p:txBody>
      </p:sp>
      <p:sp>
        <p:nvSpPr>
          <p:cNvPr id="146" name="Google Shape;146;gcb6b0bc845_0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d1756e2e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Ryan</a:t>
            </a:r>
            <a:endParaRPr/>
          </a:p>
        </p:txBody>
      </p:sp>
      <p:sp>
        <p:nvSpPr>
          <p:cNvPr id="155" name="Google Shape;155;g7d1756e2e5_2_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 name="Google Shape;13;p2"/>
          <p:cNvSpPr txBox="1">
            <a:spLocks noGrp="1"/>
          </p:cNvSpPr>
          <p:nvPr>
            <p:ph type="title"/>
          </p:nvPr>
        </p:nvSpPr>
        <p:spPr>
          <a:xfrm>
            <a:off x="722313" y="2096691"/>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722313" y="971550"/>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 name="Google Shape;17;p3"/>
          <p:cNvSpPr txBox="1">
            <a:spLocks noGrp="1"/>
          </p:cNvSpPr>
          <p:nvPr>
            <p:ph type="ctrTitle"/>
          </p:nvPr>
        </p:nvSpPr>
        <p:spPr>
          <a:xfrm>
            <a:off x="1447800" y="1597819"/>
            <a:ext cx="7010400"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1447800" y="2914650"/>
            <a:ext cx="6324600" cy="1314450"/>
          </a:xfrm>
          <a:prstGeom prst="rect">
            <a:avLst/>
          </a:prstGeom>
          <a:noFill/>
          <a:ln>
            <a:noFill/>
          </a:ln>
        </p:spPr>
        <p:txBody>
          <a:bodyPr spcFirstLastPara="1" wrap="square" lIns="91425" tIns="45700" rIns="91425" bIns="45700" anchor="t" anchorCtr="0">
            <a:noAutofit/>
          </a:bodyPr>
          <a:lstStyle>
            <a:lvl1pPr lvl="0" algn="l">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 name="Google Shape;21;p4"/>
          <p:cNvSpPr txBox="1">
            <a:spLocks noGrp="1"/>
          </p:cNvSpPr>
          <p:nvPr>
            <p:ph type="title"/>
          </p:nvPr>
        </p:nvSpPr>
        <p:spPr>
          <a:xfrm>
            <a:off x="457200" y="1002507"/>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457200" y="1996678"/>
            <a:ext cx="8229600" cy="25562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5"/>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 name="Google Shape;30;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6" name="Google Shape;36;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7" name="Google Shape;37;p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8" name="Google Shape;38;p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 name="Google Shape;39;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4" name="Google Shape;54;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5" name="Google Shape;55;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comments" Target="../comments/comment5.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comments" Target="../comments/commen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comments" Target="../comments/comment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hyperlink" Target="https://groups.google.com/g/google-mapmaker/c/ru3jgbl0A8w?pli=1"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hyperlink" Target="https://www.abc15.com/news/operation-safe-roads/surveillance-cameras-capture-dangerous-behavior-at-phoenix-neighborhood-roundabout"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comments" Target="../comments/commen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722313" y="2096691"/>
            <a:ext cx="7772400" cy="10215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000"/>
              <a:buFont typeface="Calibri"/>
              <a:buNone/>
            </a:pPr>
            <a:r>
              <a:rPr lang="en-US" sz="3800"/>
              <a:t>LRS Designs: Best Practices Involving Roundabouts</a:t>
            </a:r>
            <a:endParaRPr sz="3800"/>
          </a:p>
        </p:txBody>
      </p:sp>
      <p:sp>
        <p:nvSpPr>
          <p:cNvPr id="82" name="Google Shape;82;p13"/>
          <p:cNvSpPr txBox="1">
            <a:spLocks noGrp="1"/>
          </p:cNvSpPr>
          <p:nvPr>
            <p:ph type="body" idx="1"/>
          </p:nvPr>
        </p:nvSpPr>
        <p:spPr>
          <a:xfrm>
            <a:off x="722313" y="971550"/>
            <a:ext cx="7772400" cy="112514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r>
              <a:rPr lang="en-US"/>
              <a:t>Arizona Department of Transportation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150825" y="833125"/>
            <a:ext cx="8104500" cy="497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2500"/>
              <a:t>Focus on State Routes</a:t>
            </a:r>
            <a:endParaRPr sz="2500"/>
          </a:p>
        </p:txBody>
      </p:sp>
      <p:sp>
        <p:nvSpPr>
          <p:cNvPr id="168" name="Google Shape;168;p22"/>
          <p:cNvSpPr txBox="1">
            <a:spLocks noGrp="1"/>
          </p:cNvSpPr>
          <p:nvPr>
            <p:ph type="title"/>
          </p:nvPr>
        </p:nvSpPr>
        <p:spPr>
          <a:xfrm>
            <a:off x="150825" y="1362475"/>
            <a:ext cx="3420600" cy="3378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200"/>
              <a:t>Our priority exists for roundabouts on the State Highway system (ADOT owned routes). </a:t>
            </a:r>
            <a:br>
              <a:rPr lang="en-US" sz="2200"/>
            </a:br>
            <a:br>
              <a:rPr lang="en-US" sz="2200"/>
            </a:br>
            <a:r>
              <a:rPr lang="en-US" sz="2200"/>
              <a:t>The hope is to be able to assist locals in implementing these roundabout designs… but it is up to each local agency do decide.</a:t>
            </a:r>
            <a:endParaRPr sz="2200"/>
          </a:p>
        </p:txBody>
      </p:sp>
      <p:pic>
        <p:nvPicPr>
          <p:cNvPr id="169" name="Google Shape;169;p22"/>
          <p:cNvPicPr preferRelativeResize="0"/>
          <p:nvPr/>
        </p:nvPicPr>
        <p:blipFill>
          <a:blip r:embed="rId3">
            <a:alphaModFix/>
          </a:blip>
          <a:stretch>
            <a:fillRect/>
          </a:stretch>
        </p:blipFill>
        <p:spPr>
          <a:xfrm>
            <a:off x="3723825" y="1330225"/>
            <a:ext cx="4959212" cy="3508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idx="4294967295"/>
          </p:nvPr>
        </p:nvSpPr>
        <p:spPr>
          <a:xfrm>
            <a:off x="1583425" y="622100"/>
            <a:ext cx="75171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Business Needs For LRS Roundabout Design</a:t>
            </a:r>
            <a:endParaRPr sz="3200"/>
          </a:p>
        </p:txBody>
      </p:sp>
      <p:sp>
        <p:nvSpPr>
          <p:cNvPr id="175" name="Google Shape;175;p23"/>
          <p:cNvSpPr txBox="1">
            <a:spLocks noGrp="1"/>
          </p:cNvSpPr>
          <p:nvPr>
            <p:ph type="title" idx="4294967295"/>
          </p:nvPr>
        </p:nvSpPr>
        <p:spPr>
          <a:xfrm>
            <a:off x="1583425" y="1296500"/>
            <a:ext cx="6118800" cy="3378000"/>
          </a:xfrm>
          <a:prstGeom prst="rect">
            <a:avLst/>
          </a:prstGeom>
          <a:noFill/>
          <a:ln>
            <a:noFill/>
          </a:ln>
        </p:spPr>
        <p:txBody>
          <a:bodyPr spcFirstLastPara="1" wrap="square" lIns="91425" tIns="45700" rIns="91425" bIns="45700" anchor="ctr" anchorCtr="0">
            <a:noAutofit/>
          </a:bodyPr>
          <a:lstStyle/>
          <a:p>
            <a:pPr marL="457200" lvl="0" indent="-431800" algn="l" rtl="0">
              <a:spcBef>
                <a:spcPts val="0"/>
              </a:spcBef>
              <a:spcAft>
                <a:spcPts val="0"/>
              </a:spcAft>
              <a:buSzPts val="3200"/>
              <a:buChar char="●"/>
            </a:pPr>
            <a:r>
              <a:rPr lang="en-US" sz="3200"/>
              <a:t>Safety</a:t>
            </a:r>
            <a:endParaRPr sz="3200"/>
          </a:p>
          <a:p>
            <a:pPr marL="457200" lvl="0" indent="-431800" algn="l" rtl="0">
              <a:spcBef>
                <a:spcPts val="0"/>
              </a:spcBef>
              <a:spcAft>
                <a:spcPts val="0"/>
              </a:spcAft>
              <a:buSzPts val="3200"/>
              <a:buChar char="●"/>
            </a:pPr>
            <a:r>
              <a:rPr lang="en-US" sz="3200"/>
              <a:t>Pavement</a:t>
            </a:r>
            <a:endParaRPr sz="3200"/>
          </a:p>
          <a:p>
            <a:pPr marL="457200" lvl="0" indent="-431800" algn="l" rtl="0">
              <a:spcBef>
                <a:spcPts val="0"/>
              </a:spcBef>
              <a:spcAft>
                <a:spcPts val="0"/>
              </a:spcAft>
              <a:buSzPts val="3200"/>
              <a:buChar char="●"/>
            </a:pPr>
            <a:r>
              <a:rPr lang="en-US" sz="3200"/>
              <a:t>Maintenance &amp; Asset Inventory</a:t>
            </a:r>
            <a:endParaRPr sz="3200"/>
          </a:p>
          <a:p>
            <a:pPr marL="457200" lvl="0" indent="-431800" algn="l" rtl="0">
              <a:spcBef>
                <a:spcPts val="0"/>
              </a:spcBef>
              <a:spcAft>
                <a:spcPts val="0"/>
              </a:spcAft>
              <a:buSzPts val="3200"/>
              <a:buChar char="●"/>
            </a:pPr>
            <a:r>
              <a:rPr lang="en-US" sz="3200"/>
              <a:t>Federal Reporting</a:t>
            </a:r>
            <a:endParaRPr sz="3200"/>
          </a:p>
          <a:p>
            <a:pPr marL="0" lvl="0" indent="0" algn="l" rtl="0">
              <a:spcBef>
                <a:spcPts val="0"/>
              </a:spcBef>
              <a:spcAft>
                <a:spcPts val="0"/>
              </a:spcAft>
              <a:buNone/>
            </a:pP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150825" y="8412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Business Needs: Safety</a:t>
            </a:r>
            <a:endParaRPr sz="3200"/>
          </a:p>
        </p:txBody>
      </p:sp>
      <p:sp>
        <p:nvSpPr>
          <p:cNvPr id="181" name="Google Shape;181;p24"/>
          <p:cNvSpPr txBox="1">
            <a:spLocks noGrp="1"/>
          </p:cNvSpPr>
          <p:nvPr>
            <p:ph type="title"/>
          </p:nvPr>
        </p:nvSpPr>
        <p:spPr>
          <a:xfrm>
            <a:off x="150825" y="1523600"/>
            <a:ext cx="3493200" cy="303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t>LRS in Roundabouts needed to support junctions and junction legs properly</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2000"/>
              <a:t>This design exemplifies more accurate angles within the roundabout obtaining a precise circular conglomeration of intersecting routes.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2000"/>
              <a:t>Supports MIRE</a:t>
            </a:r>
            <a:endParaRPr sz="2000"/>
          </a:p>
        </p:txBody>
      </p:sp>
      <p:pic>
        <p:nvPicPr>
          <p:cNvPr id="182" name="Google Shape;182;p24"/>
          <p:cNvPicPr preferRelativeResize="0"/>
          <p:nvPr/>
        </p:nvPicPr>
        <p:blipFill>
          <a:blip r:embed="rId3">
            <a:alphaModFix/>
          </a:blip>
          <a:stretch>
            <a:fillRect/>
          </a:stretch>
        </p:blipFill>
        <p:spPr>
          <a:xfrm>
            <a:off x="4127700" y="1079400"/>
            <a:ext cx="4693700" cy="3919901"/>
          </a:xfrm>
          <a:prstGeom prst="rect">
            <a:avLst/>
          </a:prstGeom>
          <a:noFill/>
          <a:ln>
            <a:noFill/>
          </a:ln>
        </p:spPr>
      </p:pic>
      <p:pic>
        <p:nvPicPr>
          <p:cNvPr id="183" name="Google Shape;183;p24"/>
          <p:cNvPicPr preferRelativeResize="0"/>
          <p:nvPr/>
        </p:nvPicPr>
        <p:blipFill>
          <a:blip r:embed="rId4">
            <a:alphaModFix/>
          </a:blip>
          <a:stretch>
            <a:fillRect/>
          </a:stretch>
        </p:blipFill>
        <p:spPr>
          <a:xfrm>
            <a:off x="2143750" y="4563100"/>
            <a:ext cx="1210050" cy="357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xfrm>
            <a:off x="150825" y="8412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Business Needs: Pavement</a:t>
            </a:r>
            <a:endParaRPr sz="3200"/>
          </a:p>
        </p:txBody>
      </p:sp>
      <p:sp>
        <p:nvSpPr>
          <p:cNvPr id="189" name="Google Shape;189;p25"/>
          <p:cNvSpPr txBox="1">
            <a:spLocks noGrp="1"/>
          </p:cNvSpPr>
          <p:nvPr>
            <p:ph type="title"/>
          </p:nvPr>
        </p:nvSpPr>
        <p:spPr>
          <a:xfrm>
            <a:off x="150825" y="1709125"/>
            <a:ext cx="3066000" cy="303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t>LRS needed to support pavement type on all locations (bi-directional carriageway) showcasing physical ground reality of whole roundabout.</a:t>
            </a:r>
            <a:endParaRPr sz="2000"/>
          </a:p>
        </p:txBody>
      </p:sp>
      <p:pic>
        <p:nvPicPr>
          <p:cNvPr id="190" name="Google Shape;190;p25"/>
          <p:cNvPicPr preferRelativeResize="0"/>
          <p:nvPr/>
        </p:nvPicPr>
        <p:blipFill>
          <a:blip r:embed="rId3">
            <a:alphaModFix/>
          </a:blip>
          <a:stretch>
            <a:fillRect/>
          </a:stretch>
        </p:blipFill>
        <p:spPr>
          <a:xfrm>
            <a:off x="3457775" y="1515600"/>
            <a:ext cx="4504271" cy="3323101"/>
          </a:xfrm>
          <a:prstGeom prst="rect">
            <a:avLst/>
          </a:prstGeom>
          <a:noFill/>
          <a:ln>
            <a:noFill/>
          </a:ln>
        </p:spPr>
      </p:pic>
      <p:cxnSp>
        <p:nvCxnSpPr>
          <p:cNvPr id="191" name="Google Shape;191;p25"/>
          <p:cNvCxnSpPr/>
          <p:nvPr/>
        </p:nvCxnSpPr>
        <p:spPr>
          <a:xfrm>
            <a:off x="9368275" y="1092900"/>
            <a:ext cx="491700" cy="491700"/>
          </a:xfrm>
          <a:prstGeom prst="straightConnector1">
            <a:avLst/>
          </a:prstGeom>
          <a:noFill/>
          <a:ln w="9525" cap="flat" cmpd="sng">
            <a:solidFill>
              <a:schemeClr val="dk2"/>
            </a:solidFill>
            <a:prstDash val="solid"/>
            <a:round/>
            <a:headEnd type="none" w="med" len="med"/>
            <a:tailEnd type="none" w="med" len="med"/>
          </a:ln>
        </p:spPr>
      </p:cxnSp>
      <p:pic>
        <p:nvPicPr>
          <p:cNvPr id="192" name="Google Shape;192;p25"/>
          <p:cNvPicPr preferRelativeResize="0"/>
          <p:nvPr/>
        </p:nvPicPr>
        <p:blipFill>
          <a:blip r:embed="rId4">
            <a:alphaModFix/>
          </a:blip>
          <a:stretch>
            <a:fillRect/>
          </a:stretch>
        </p:blipFill>
        <p:spPr>
          <a:xfrm>
            <a:off x="3457775" y="1515600"/>
            <a:ext cx="4504275" cy="3323100"/>
          </a:xfrm>
          <a:prstGeom prst="rect">
            <a:avLst/>
          </a:prstGeom>
          <a:noFill/>
          <a:ln>
            <a:noFill/>
          </a:ln>
        </p:spPr>
      </p:pic>
      <p:pic>
        <p:nvPicPr>
          <p:cNvPr id="193" name="Google Shape;193;p25"/>
          <p:cNvPicPr preferRelativeResize="0"/>
          <p:nvPr/>
        </p:nvPicPr>
        <p:blipFill>
          <a:blip r:embed="rId5">
            <a:alphaModFix/>
          </a:blip>
          <a:stretch>
            <a:fillRect/>
          </a:stretch>
        </p:blipFill>
        <p:spPr>
          <a:xfrm>
            <a:off x="3457775" y="1515600"/>
            <a:ext cx="4504275" cy="3323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150825" y="8412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100"/>
              <a:t>Business Needs: Maintenance &amp; Asset Inventory</a:t>
            </a:r>
            <a:endParaRPr sz="3100"/>
          </a:p>
        </p:txBody>
      </p:sp>
      <p:sp>
        <p:nvSpPr>
          <p:cNvPr id="199" name="Google Shape;199;p26"/>
          <p:cNvSpPr txBox="1">
            <a:spLocks noGrp="1"/>
          </p:cNvSpPr>
          <p:nvPr>
            <p:ph type="title"/>
          </p:nvPr>
        </p:nvSpPr>
        <p:spPr>
          <a:xfrm>
            <a:off x="150825" y="1709125"/>
            <a:ext cx="3493200" cy="303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t>The LRS design better locates specific areas of interest (e.g. culverts) used for maintenance crews. It allows for more complexity of assets placed on specific parts of the roadway.</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p:txBody>
      </p:sp>
      <p:pic>
        <p:nvPicPr>
          <p:cNvPr id="200" name="Google Shape;200;p26"/>
          <p:cNvPicPr preferRelativeResize="0"/>
          <p:nvPr/>
        </p:nvPicPr>
        <p:blipFill>
          <a:blip r:embed="rId3">
            <a:alphaModFix/>
          </a:blip>
          <a:stretch>
            <a:fillRect/>
          </a:stretch>
        </p:blipFill>
        <p:spPr>
          <a:xfrm>
            <a:off x="4877450" y="1487125"/>
            <a:ext cx="3914762" cy="3475501"/>
          </a:xfrm>
          <a:prstGeom prst="rect">
            <a:avLst/>
          </a:prstGeom>
          <a:noFill/>
          <a:ln>
            <a:noFill/>
          </a:ln>
        </p:spPr>
      </p:pic>
      <p:pic>
        <p:nvPicPr>
          <p:cNvPr id="201" name="Google Shape;201;p26"/>
          <p:cNvPicPr preferRelativeResize="0"/>
          <p:nvPr/>
        </p:nvPicPr>
        <p:blipFill>
          <a:blip r:embed="rId4">
            <a:alphaModFix/>
          </a:blip>
          <a:stretch>
            <a:fillRect/>
          </a:stretch>
        </p:blipFill>
        <p:spPr>
          <a:xfrm>
            <a:off x="4877450" y="1487125"/>
            <a:ext cx="3914750" cy="3475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150825" y="833125"/>
            <a:ext cx="86448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Business Needs: More Accurate Federal Reporting</a:t>
            </a:r>
            <a:endParaRPr sz="3200"/>
          </a:p>
        </p:txBody>
      </p:sp>
      <p:sp>
        <p:nvSpPr>
          <p:cNvPr id="207" name="Google Shape;207;p27"/>
          <p:cNvSpPr txBox="1">
            <a:spLocks noGrp="1"/>
          </p:cNvSpPr>
          <p:nvPr>
            <p:ph type="title"/>
          </p:nvPr>
        </p:nvSpPr>
        <p:spPr>
          <a:xfrm>
            <a:off x="150825" y="1362475"/>
            <a:ext cx="8709300" cy="2700600"/>
          </a:xfrm>
          <a:prstGeom prst="rect">
            <a:avLst/>
          </a:prstGeom>
          <a:noFill/>
          <a:ln>
            <a:noFill/>
          </a:ln>
        </p:spPr>
        <p:txBody>
          <a:bodyPr spcFirstLastPara="1" wrap="square" lIns="91425" tIns="45700" rIns="91425" bIns="45700" anchor="ctr" anchorCtr="0">
            <a:noAutofit/>
          </a:bodyPr>
          <a:lstStyle/>
          <a:p>
            <a:pPr marL="457200" lvl="0" indent="-406400" algn="l" rtl="0">
              <a:spcBef>
                <a:spcPts val="0"/>
              </a:spcBef>
              <a:spcAft>
                <a:spcPts val="0"/>
              </a:spcAft>
              <a:buSzPts val="2800"/>
              <a:buChar char="●"/>
            </a:pPr>
            <a:r>
              <a:rPr lang="en-US" sz="2800"/>
              <a:t>Highway Performance Monitoring System (HPMS)</a:t>
            </a:r>
            <a:endParaRPr sz="2800"/>
          </a:p>
          <a:p>
            <a:pPr marL="914400" lvl="1" indent="-317500" algn="l" rtl="0">
              <a:spcBef>
                <a:spcPts val="0"/>
              </a:spcBef>
              <a:spcAft>
                <a:spcPts val="0"/>
              </a:spcAft>
              <a:buSzPts val="1400"/>
              <a:buChar char="○"/>
            </a:pPr>
            <a:r>
              <a:rPr lang="en-US" sz="1400"/>
              <a:t>Accurate shapes allow for better asset collection for sampling</a:t>
            </a:r>
            <a:endParaRPr sz="1400"/>
          </a:p>
          <a:p>
            <a:pPr marL="457200" lvl="0" indent="-406400" algn="l" rtl="0">
              <a:spcBef>
                <a:spcPts val="0"/>
              </a:spcBef>
              <a:spcAft>
                <a:spcPts val="0"/>
              </a:spcAft>
              <a:buSzPts val="2800"/>
              <a:buChar char="●"/>
            </a:pPr>
            <a:r>
              <a:rPr lang="en-US" sz="2800"/>
              <a:t>Model Inventory of Roadway Elements (MIRE)</a:t>
            </a:r>
            <a:endParaRPr sz="2800"/>
          </a:p>
          <a:p>
            <a:pPr marL="914400" lvl="1" indent="-317500" algn="l" rtl="0">
              <a:spcBef>
                <a:spcPts val="0"/>
              </a:spcBef>
              <a:spcAft>
                <a:spcPts val="0"/>
              </a:spcAft>
              <a:buSzPts val="1400"/>
              <a:buChar char="○"/>
            </a:pPr>
            <a:r>
              <a:rPr lang="en-US" sz="1400"/>
              <a:t>True geometry allows for much more accurate crash analysis</a:t>
            </a:r>
            <a:endParaRPr sz="1400"/>
          </a:p>
          <a:p>
            <a:pPr marL="457200" lvl="0" indent="-406400" algn="l" rtl="0">
              <a:spcBef>
                <a:spcPts val="0"/>
              </a:spcBef>
              <a:spcAft>
                <a:spcPts val="0"/>
              </a:spcAft>
              <a:buSzPts val="2800"/>
              <a:buChar char="●"/>
            </a:pPr>
            <a:r>
              <a:rPr lang="en-US" sz="2800"/>
              <a:t>All Road Network of Linear Referenced Data (ARNOLD)</a:t>
            </a:r>
            <a:endParaRPr sz="2800"/>
          </a:p>
          <a:p>
            <a:pPr marL="914400" lvl="1" indent="-317500" algn="l" rtl="0">
              <a:spcBef>
                <a:spcPts val="0"/>
              </a:spcBef>
              <a:spcAft>
                <a:spcPts val="0"/>
              </a:spcAft>
              <a:buSzPts val="1400"/>
              <a:buChar char="○"/>
            </a:pPr>
            <a:r>
              <a:rPr lang="en-US" sz="1400"/>
              <a:t>Better planning through better design (FMIS, dual carriageway locations, etc)</a:t>
            </a:r>
            <a:endParaRPr sz="1400"/>
          </a:p>
          <a:p>
            <a:pPr marL="457200" lvl="0" indent="-406400" algn="l" rtl="0">
              <a:spcBef>
                <a:spcPts val="0"/>
              </a:spcBef>
              <a:spcAft>
                <a:spcPts val="0"/>
              </a:spcAft>
              <a:buSzPts val="2800"/>
              <a:buChar char="●"/>
            </a:pPr>
            <a:r>
              <a:rPr lang="en-US" sz="2800"/>
              <a:t>Certified Public Mileage (CPM)</a:t>
            </a:r>
            <a:endParaRPr sz="2800"/>
          </a:p>
          <a:p>
            <a:pPr marL="914400" lvl="1" indent="-317500" algn="l" rtl="0">
              <a:spcBef>
                <a:spcPts val="0"/>
              </a:spcBef>
              <a:spcAft>
                <a:spcPts val="0"/>
              </a:spcAft>
              <a:buSzPts val="1400"/>
              <a:buChar char="○"/>
            </a:pPr>
            <a:r>
              <a:rPr lang="en-US" sz="1400"/>
              <a:t>More realistic modeling allows for State to claim ALL roadway</a:t>
            </a:r>
            <a:endParaRPr sz="1400"/>
          </a:p>
        </p:txBody>
      </p:sp>
      <p:pic>
        <p:nvPicPr>
          <p:cNvPr id="208" name="Google Shape;208;p27"/>
          <p:cNvPicPr preferRelativeResize="0"/>
          <p:nvPr/>
        </p:nvPicPr>
        <p:blipFill>
          <a:blip r:embed="rId3">
            <a:alphaModFix/>
          </a:blip>
          <a:stretch>
            <a:fillRect/>
          </a:stretch>
        </p:blipFill>
        <p:spPr>
          <a:xfrm>
            <a:off x="266100" y="4215475"/>
            <a:ext cx="1250375" cy="369625"/>
          </a:xfrm>
          <a:prstGeom prst="rect">
            <a:avLst/>
          </a:prstGeom>
          <a:noFill/>
          <a:ln>
            <a:noFill/>
          </a:ln>
        </p:spPr>
      </p:pic>
      <p:pic>
        <p:nvPicPr>
          <p:cNvPr id="209" name="Google Shape;209;p27"/>
          <p:cNvPicPr preferRelativeResize="0"/>
          <p:nvPr/>
        </p:nvPicPr>
        <p:blipFill>
          <a:blip r:embed="rId4">
            <a:alphaModFix/>
          </a:blip>
          <a:stretch>
            <a:fillRect/>
          </a:stretch>
        </p:blipFill>
        <p:spPr>
          <a:xfrm>
            <a:off x="1952775" y="4155925"/>
            <a:ext cx="1707625" cy="488725"/>
          </a:xfrm>
          <a:prstGeom prst="rect">
            <a:avLst/>
          </a:prstGeom>
          <a:noFill/>
          <a:ln>
            <a:noFill/>
          </a:ln>
        </p:spPr>
      </p:pic>
      <p:pic>
        <p:nvPicPr>
          <p:cNvPr id="210" name="Google Shape;210;p27"/>
          <p:cNvPicPr preferRelativeResize="0"/>
          <p:nvPr/>
        </p:nvPicPr>
        <p:blipFill>
          <a:blip r:embed="rId5">
            <a:alphaModFix/>
          </a:blip>
          <a:stretch>
            <a:fillRect/>
          </a:stretch>
        </p:blipFill>
        <p:spPr>
          <a:xfrm>
            <a:off x="4096700" y="4012475"/>
            <a:ext cx="817551" cy="775625"/>
          </a:xfrm>
          <a:prstGeom prst="rect">
            <a:avLst/>
          </a:prstGeom>
          <a:noFill/>
          <a:ln>
            <a:noFill/>
          </a:ln>
        </p:spPr>
      </p:pic>
      <p:pic>
        <p:nvPicPr>
          <p:cNvPr id="211" name="Google Shape;211;p27"/>
          <p:cNvPicPr preferRelativeResize="0"/>
          <p:nvPr/>
        </p:nvPicPr>
        <p:blipFill>
          <a:blip r:embed="rId6">
            <a:alphaModFix/>
          </a:blip>
          <a:stretch>
            <a:fillRect/>
          </a:stretch>
        </p:blipFill>
        <p:spPr>
          <a:xfrm>
            <a:off x="5350551" y="4012475"/>
            <a:ext cx="2371623" cy="775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txBox="1">
            <a:spLocks noGrp="1"/>
          </p:cNvSpPr>
          <p:nvPr>
            <p:ph type="title" idx="4294967295"/>
          </p:nvPr>
        </p:nvSpPr>
        <p:spPr>
          <a:xfrm>
            <a:off x="1471575" y="577300"/>
            <a:ext cx="79002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Design Specifics For Roundabout LRS Support</a:t>
            </a:r>
            <a:endParaRPr sz="3200"/>
          </a:p>
        </p:txBody>
      </p:sp>
      <p:sp>
        <p:nvSpPr>
          <p:cNvPr id="217" name="Google Shape;217;p28"/>
          <p:cNvSpPr txBox="1">
            <a:spLocks noGrp="1"/>
          </p:cNvSpPr>
          <p:nvPr>
            <p:ph type="title" idx="4294967295"/>
          </p:nvPr>
        </p:nvSpPr>
        <p:spPr>
          <a:xfrm>
            <a:off x="1785400" y="1185875"/>
            <a:ext cx="6175200" cy="3192600"/>
          </a:xfrm>
          <a:prstGeom prst="rect">
            <a:avLst/>
          </a:prstGeom>
          <a:noFill/>
          <a:ln>
            <a:noFill/>
          </a:ln>
        </p:spPr>
        <p:txBody>
          <a:bodyPr spcFirstLastPara="1" wrap="square" lIns="91425" tIns="45700" rIns="91425" bIns="45700" anchor="ctr" anchorCtr="0">
            <a:noAutofit/>
          </a:bodyPr>
          <a:lstStyle/>
          <a:p>
            <a:pPr marL="457200" lvl="0" indent="-393700" algn="l" rtl="0">
              <a:spcBef>
                <a:spcPts val="0"/>
              </a:spcBef>
              <a:spcAft>
                <a:spcPts val="0"/>
              </a:spcAft>
              <a:buSzPts val="2600"/>
              <a:buChar char="●"/>
            </a:pPr>
            <a:r>
              <a:rPr lang="en-US" sz="2600"/>
              <a:t>Route Connectivity &amp; Divided Highway Representation</a:t>
            </a:r>
            <a:endParaRPr sz="2600"/>
          </a:p>
          <a:p>
            <a:pPr marL="457200" lvl="0" indent="-393700" algn="l" rtl="0">
              <a:spcBef>
                <a:spcPts val="0"/>
              </a:spcBef>
              <a:spcAft>
                <a:spcPts val="0"/>
              </a:spcAft>
              <a:buSzPts val="2600"/>
              <a:buChar char="●"/>
            </a:pPr>
            <a:r>
              <a:rPr lang="en-US" sz="2600"/>
              <a:t>Ramps</a:t>
            </a:r>
            <a:endParaRPr sz="2600"/>
          </a:p>
          <a:p>
            <a:pPr marL="457200" lvl="0" indent="-393700" algn="l" rtl="0">
              <a:spcBef>
                <a:spcPts val="0"/>
              </a:spcBef>
              <a:spcAft>
                <a:spcPts val="0"/>
              </a:spcAft>
              <a:buSzPts val="2600"/>
              <a:buChar char="●"/>
            </a:pPr>
            <a:r>
              <a:rPr lang="en-US" sz="2600"/>
              <a:t>Local Routes</a:t>
            </a:r>
            <a:endParaRPr sz="2600"/>
          </a:p>
          <a:p>
            <a:pPr marL="457200" lvl="0" indent="-393700" algn="l" rtl="0">
              <a:spcBef>
                <a:spcPts val="0"/>
              </a:spcBef>
              <a:spcAft>
                <a:spcPts val="0"/>
              </a:spcAft>
              <a:buSzPts val="2600"/>
              <a:buChar char="●"/>
            </a:pPr>
            <a:r>
              <a:rPr lang="en-US" sz="2600"/>
              <a:t>The Claw</a:t>
            </a:r>
            <a:endParaRPr sz="2600"/>
          </a:p>
          <a:p>
            <a:pPr marL="457200" lvl="0" indent="-393700" algn="l" rtl="0">
              <a:spcBef>
                <a:spcPts val="0"/>
              </a:spcBef>
              <a:spcAft>
                <a:spcPts val="0"/>
              </a:spcAft>
              <a:buSzPts val="2600"/>
              <a:buChar char="●"/>
            </a:pPr>
            <a:r>
              <a:rPr lang="en-US" sz="2600"/>
              <a:t>The Round Hashtag</a:t>
            </a:r>
            <a:endParaRPr sz="2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title"/>
          </p:nvPr>
        </p:nvSpPr>
        <p:spPr>
          <a:xfrm>
            <a:off x="150825" y="67995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2200"/>
              <a:t>Design Specifics: Route Connectivity &amp; Divided Hwy Representation</a:t>
            </a:r>
            <a:endParaRPr sz="2200"/>
          </a:p>
        </p:txBody>
      </p:sp>
      <p:sp>
        <p:nvSpPr>
          <p:cNvPr id="223" name="Google Shape;223;p29"/>
          <p:cNvSpPr txBox="1">
            <a:spLocks noGrp="1"/>
          </p:cNvSpPr>
          <p:nvPr>
            <p:ph type="title"/>
          </p:nvPr>
        </p:nvSpPr>
        <p:spPr>
          <a:xfrm>
            <a:off x="150825" y="1354350"/>
            <a:ext cx="3799500" cy="33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a:t>Route connectivity is important to our  route design across the State of Arizona (not just in roundabouts) because  it allows for routes to be represented along their entire length, mimicking real world sign designation.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The image to the right shows State Route 89 Alternative (both directions) highlighted in blue as it continues through two roundabouts and overlaps with Interstate 17 as continuous routes (one record for each direction). </a:t>
            </a:r>
            <a:endParaRPr sz="1600"/>
          </a:p>
        </p:txBody>
      </p:sp>
      <p:pic>
        <p:nvPicPr>
          <p:cNvPr id="224" name="Google Shape;224;p29"/>
          <p:cNvPicPr preferRelativeResize="0"/>
          <p:nvPr/>
        </p:nvPicPr>
        <p:blipFill>
          <a:blip r:embed="rId3">
            <a:alphaModFix/>
          </a:blip>
          <a:stretch>
            <a:fillRect/>
          </a:stretch>
        </p:blipFill>
        <p:spPr>
          <a:xfrm>
            <a:off x="4135050" y="1406425"/>
            <a:ext cx="3040049" cy="3656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txBox="1">
            <a:spLocks noGrp="1"/>
          </p:cNvSpPr>
          <p:nvPr>
            <p:ph type="title"/>
          </p:nvPr>
        </p:nvSpPr>
        <p:spPr>
          <a:xfrm>
            <a:off x="150825" y="7767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Design Specifics: Ramps</a:t>
            </a:r>
            <a:endParaRPr sz="3200"/>
          </a:p>
        </p:txBody>
      </p:sp>
      <p:sp>
        <p:nvSpPr>
          <p:cNvPr id="230" name="Google Shape;230;p30"/>
          <p:cNvSpPr txBox="1">
            <a:spLocks noGrp="1"/>
          </p:cNvSpPr>
          <p:nvPr>
            <p:ph type="title"/>
          </p:nvPr>
        </p:nvSpPr>
        <p:spPr>
          <a:xfrm>
            <a:off x="150825" y="1547875"/>
            <a:ext cx="3799500" cy="319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Support for all ramps turning movements from the roundabout.</a:t>
            </a:r>
            <a:endParaRPr sz="1800"/>
          </a:p>
        </p:txBody>
      </p:sp>
      <p:pic>
        <p:nvPicPr>
          <p:cNvPr id="231" name="Google Shape;231;p30"/>
          <p:cNvPicPr preferRelativeResize="0"/>
          <p:nvPr/>
        </p:nvPicPr>
        <p:blipFill>
          <a:blip r:embed="rId3">
            <a:alphaModFix/>
          </a:blip>
          <a:stretch>
            <a:fillRect/>
          </a:stretch>
        </p:blipFill>
        <p:spPr>
          <a:xfrm>
            <a:off x="4618775" y="951300"/>
            <a:ext cx="3991349" cy="4055650"/>
          </a:xfrm>
          <a:prstGeom prst="rect">
            <a:avLst/>
          </a:prstGeom>
          <a:noFill/>
          <a:ln>
            <a:noFill/>
          </a:ln>
        </p:spPr>
      </p:pic>
      <p:pic>
        <p:nvPicPr>
          <p:cNvPr id="232" name="Google Shape;232;p30"/>
          <p:cNvPicPr preferRelativeResize="0"/>
          <p:nvPr/>
        </p:nvPicPr>
        <p:blipFill>
          <a:blip r:embed="rId4">
            <a:alphaModFix/>
          </a:blip>
          <a:stretch>
            <a:fillRect/>
          </a:stretch>
        </p:blipFill>
        <p:spPr>
          <a:xfrm>
            <a:off x="450825" y="2246625"/>
            <a:ext cx="3193150" cy="2718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title"/>
          </p:nvPr>
        </p:nvSpPr>
        <p:spPr>
          <a:xfrm>
            <a:off x="150825" y="7767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Design Specifics: Local Routes</a:t>
            </a:r>
            <a:endParaRPr sz="3200"/>
          </a:p>
        </p:txBody>
      </p:sp>
      <p:sp>
        <p:nvSpPr>
          <p:cNvPr id="238" name="Google Shape;238;p31"/>
          <p:cNvSpPr txBox="1">
            <a:spLocks noGrp="1"/>
          </p:cNvSpPr>
          <p:nvPr>
            <p:ph type="title"/>
          </p:nvPr>
        </p:nvSpPr>
        <p:spPr>
          <a:xfrm>
            <a:off x="150825" y="1451100"/>
            <a:ext cx="3799500" cy="319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Support for all overlapping local routes intersecting roundabouts</a:t>
            </a:r>
            <a:endParaRPr sz="1800"/>
          </a:p>
        </p:txBody>
      </p:sp>
      <p:pic>
        <p:nvPicPr>
          <p:cNvPr id="239" name="Google Shape;239;p31"/>
          <p:cNvPicPr preferRelativeResize="0"/>
          <p:nvPr/>
        </p:nvPicPr>
        <p:blipFill>
          <a:blip r:embed="rId3">
            <a:alphaModFix/>
          </a:blip>
          <a:stretch>
            <a:fillRect/>
          </a:stretch>
        </p:blipFill>
        <p:spPr>
          <a:xfrm>
            <a:off x="3950325" y="1625650"/>
            <a:ext cx="4707099" cy="3192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4"/>
          <p:cNvPicPr preferRelativeResize="0"/>
          <p:nvPr/>
        </p:nvPicPr>
        <p:blipFill>
          <a:blip r:embed="rId3">
            <a:alphaModFix/>
          </a:blip>
          <a:stretch>
            <a:fillRect/>
          </a:stretch>
        </p:blipFill>
        <p:spPr>
          <a:xfrm>
            <a:off x="1691350" y="1333400"/>
            <a:ext cx="7012924" cy="2178650"/>
          </a:xfrm>
          <a:prstGeom prst="rect">
            <a:avLst/>
          </a:prstGeom>
          <a:noFill/>
          <a:ln>
            <a:noFill/>
          </a:ln>
        </p:spPr>
      </p:pic>
      <p:sp>
        <p:nvSpPr>
          <p:cNvPr id="88" name="Google Shape;88;p14"/>
          <p:cNvSpPr txBox="1"/>
          <p:nvPr/>
        </p:nvSpPr>
        <p:spPr>
          <a:xfrm>
            <a:off x="1165675" y="133225"/>
            <a:ext cx="7978200" cy="1230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Calibri"/>
                <a:ea typeface="Calibri"/>
                <a:cs typeface="Calibri"/>
                <a:sym typeface="Calibri"/>
              </a:rPr>
              <a:t>Introducing Your Presenters</a:t>
            </a:r>
            <a:endParaRPr sz="2400">
              <a:solidFill>
                <a:srgbClr val="000000"/>
              </a:solidFill>
              <a:latin typeface="Calibri"/>
              <a:ea typeface="Calibri"/>
              <a:cs typeface="Calibri"/>
              <a:sym typeface="Calibri"/>
            </a:endParaRPr>
          </a:p>
        </p:txBody>
      </p:sp>
      <p:sp>
        <p:nvSpPr>
          <p:cNvPr id="89" name="Google Shape;89;p14"/>
          <p:cNvSpPr txBox="1"/>
          <p:nvPr/>
        </p:nvSpPr>
        <p:spPr>
          <a:xfrm>
            <a:off x="6106320" y="3512038"/>
            <a:ext cx="3193200" cy="980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3000" b="1">
                <a:solidFill>
                  <a:srgbClr val="009999"/>
                </a:solidFill>
                <a:latin typeface="Open Sans"/>
                <a:ea typeface="Open Sans"/>
                <a:cs typeface="Open Sans"/>
                <a:sym typeface="Open Sans"/>
              </a:rPr>
              <a:t>    Ryan Blum</a:t>
            </a:r>
            <a:endParaRPr sz="3000" b="1">
              <a:solidFill>
                <a:srgbClr val="009999"/>
              </a:solidFill>
              <a:latin typeface="Open Sans"/>
              <a:ea typeface="Open Sans"/>
              <a:cs typeface="Open Sans"/>
              <a:sym typeface="Open Sans"/>
            </a:endParaRPr>
          </a:p>
          <a:p>
            <a:pPr marL="0" lvl="0" indent="0" algn="ctr" rtl="0">
              <a:spcBef>
                <a:spcPts val="600"/>
              </a:spcBef>
              <a:spcAft>
                <a:spcPts val="0"/>
              </a:spcAft>
              <a:buNone/>
            </a:pPr>
            <a:r>
              <a:rPr lang="en-US" sz="1500">
                <a:latin typeface="Open Sans Light"/>
                <a:ea typeface="Open Sans Light"/>
                <a:cs typeface="Open Sans Light"/>
                <a:sym typeface="Open Sans Light"/>
              </a:rPr>
              <a:t>Vice President</a:t>
            </a:r>
            <a:endParaRPr sz="1500">
              <a:latin typeface="Open Sans Light"/>
              <a:ea typeface="Open Sans Light"/>
              <a:cs typeface="Open Sans Light"/>
              <a:sym typeface="Open Sans Light"/>
            </a:endParaRPr>
          </a:p>
          <a:p>
            <a:pPr marL="0" lvl="0" indent="0" algn="ctr" rtl="0">
              <a:spcBef>
                <a:spcPts val="600"/>
              </a:spcBef>
              <a:spcAft>
                <a:spcPts val="0"/>
              </a:spcAft>
              <a:buNone/>
            </a:pPr>
            <a:r>
              <a:rPr lang="en-US" sz="1500">
                <a:latin typeface="Open Sans Light"/>
                <a:ea typeface="Open Sans Light"/>
                <a:cs typeface="Open Sans Light"/>
                <a:sym typeface="Open Sans Light"/>
              </a:rPr>
              <a:t>Works Consulting</a:t>
            </a:r>
            <a:endParaRPr sz="1500">
              <a:latin typeface="Open Sans Light"/>
              <a:ea typeface="Open Sans Light"/>
              <a:cs typeface="Open Sans Light"/>
              <a:sym typeface="Open Sans Light"/>
            </a:endParaRPr>
          </a:p>
        </p:txBody>
      </p:sp>
      <p:sp>
        <p:nvSpPr>
          <p:cNvPr id="90" name="Google Shape;90;p14"/>
          <p:cNvSpPr txBox="1"/>
          <p:nvPr/>
        </p:nvSpPr>
        <p:spPr>
          <a:xfrm>
            <a:off x="1201938" y="3512038"/>
            <a:ext cx="3193200" cy="6108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US" sz="3000" b="1">
                <a:solidFill>
                  <a:srgbClr val="009999"/>
                </a:solidFill>
                <a:latin typeface="Open Sans"/>
                <a:ea typeface="Open Sans"/>
                <a:cs typeface="Open Sans"/>
                <a:sym typeface="Open Sans"/>
              </a:rPr>
              <a:t>Shaun Perfect</a:t>
            </a:r>
            <a:endParaRPr sz="3000" b="1">
              <a:solidFill>
                <a:srgbClr val="009999"/>
              </a:solidFill>
              <a:latin typeface="Open Sans"/>
              <a:ea typeface="Open Sans"/>
              <a:cs typeface="Open Sans"/>
              <a:sym typeface="Open Sans"/>
            </a:endParaRPr>
          </a:p>
          <a:p>
            <a:pPr marL="0" lvl="0" indent="0" algn="ctr" rtl="0">
              <a:spcBef>
                <a:spcPts val="600"/>
              </a:spcBef>
              <a:spcAft>
                <a:spcPts val="0"/>
              </a:spcAft>
              <a:buNone/>
            </a:pPr>
            <a:r>
              <a:rPr lang="en-US" sz="1500">
                <a:latin typeface="Open Sans Light"/>
                <a:ea typeface="Open Sans Light"/>
                <a:cs typeface="Open Sans Light"/>
                <a:sym typeface="Open Sans Light"/>
              </a:rPr>
              <a:t>Senior GIS Analyst</a:t>
            </a:r>
            <a:endParaRPr sz="1500">
              <a:latin typeface="Open Sans Light"/>
              <a:ea typeface="Open Sans Light"/>
              <a:cs typeface="Open Sans Light"/>
              <a:sym typeface="Open Sans Light"/>
            </a:endParaRPr>
          </a:p>
          <a:p>
            <a:pPr marL="0" lvl="0" indent="0" algn="ctr" rtl="0">
              <a:spcBef>
                <a:spcPts val="600"/>
              </a:spcBef>
              <a:spcAft>
                <a:spcPts val="0"/>
              </a:spcAft>
              <a:buNone/>
            </a:pPr>
            <a:r>
              <a:rPr lang="en-US" sz="1500">
                <a:latin typeface="Open Sans Light"/>
                <a:ea typeface="Open Sans Light"/>
                <a:cs typeface="Open Sans Light"/>
                <a:sym typeface="Open Sans Light"/>
              </a:rPr>
              <a:t>ADOT</a:t>
            </a:r>
            <a:endParaRPr sz="1500">
              <a:latin typeface="Open Sans Light"/>
              <a:ea typeface="Open Sans Light"/>
              <a:cs typeface="Open Sans Light"/>
              <a:sym typeface="Open Sans Light"/>
            </a:endParaRPr>
          </a:p>
        </p:txBody>
      </p:sp>
      <p:pic>
        <p:nvPicPr>
          <p:cNvPr id="91" name="Google Shape;91;p14"/>
          <p:cNvPicPr preferRelativeResize="0"/>
          <p:nvPr/>
        </p:nvPicPr>
        <p:blipFill>
          <a:blip r:embed="rId4">
            <a:alphaModFix/>
          </a:blip>
          <a:stretch>
            <a:fillRect/>
          </a:stretch>
        </p:blipFill>
        <p:spPr>
          <a:xfrm>
            <a:off x="7172500" y="1780450"/>
            <a:ext cx="1078200" cy="1078200"/>
          </a:xfrm>
          <a:prstGeom prst="ellipse">
            <a:avLst/>
          </a:prstGeom>
          <a:noFill/>
          <a:ln>
            <a:noFill/>
          </a:ln>
          <a:effectLst>
            <a:outerShdw blurRad="57150" dist="19050" dir="5400000" algn="bl" rotWithShape="0">
              <a:srgbClr val="000000">
                <a:alpha val="50000"/>
              </a:srgbClr>
            </a:outerShdw>
          </a:effectLst>
        </p:spPr>
      </p:pic>
      <p:pic>
        <p:nvPicPr>
          <p:cNvPr id="92" name="Google Shape;92;p14"/>
          <p:cNvPicPr preferRelativeResize="0"/>
          <p:nvPr/>
        </p:nvPicPr>
        <p:blipFill>
          <a:blip r:embed="rId5">
            <a:alphaModFix/>
          </a:blip>
          <a:stretch>
            <a:fillRect/>
          </a:stretch>
        </p:blipFill>
        <p:spPr>
          <a:xfrm>
            <a:off x="2259450" y="1983225"/>
            <a:ext cx="1078200" cy="1093200"/>
          </a:xfrm>
          <a:prstGeom prst="ellipse">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title"/>
          </p:nvPr>
        </p:nvSpPr>
        <p:spPr>
          <a:xfrm>
            <a:off x="150825" y="7767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Design Specifics: The Claw</a:t>
            </a:r>
            <a:endParaRPr sz="3200"/>
          </a:p>
        </p:txBody>
      </p:sp>
      <p:sp>
        <p:nvSpPr>
          <p:cNvPr id="245" name="Google Shape;245;p32"/>
          <p:cNvSpPr txBox="1">
            <a:spLocks noGrp="1"/>
          </p:cNvSpPr>
          <p:nvPr>
            <p:ph type="title"/>
          </p:nvPr>
        </p:nvSpPr>
        <p:spPr>
          <a:xfrm>
            <a:off x="276800" y="1630025"/>
            <a:ext cx="2826300" cy="319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We found that it is better to design intersecting routes that support all intersecting parts of the divided Highway (even though routes overlap). This way, all road names at a roundabout are accounted for. This is valuable data for safety and MIRE.</a:t>
            </a:r>
            <a:endParaRPr sz="1800"/>
          </a:p>
        </p:txBody>
      </p:sp>
      <p:pic>
        <p:nvPicPr>
          <p:cNvPr id="246" name="Google Shape;246;p32"/>
          <p:cNvPicPr preferRelativeResize="0"/>
          <p:nvPr/>
        </p:nvPicPr>
        <p:blipFill>
          <a:blip r:embed="rId3">
            <a:alphaModFix/>
          </a:blip>
          <a:stretch>
            <a:fillRect/>
          </a:stretch>
        </p:blipFill>
        <p:spPr>
          <a:xfrm>
            <a:off x="3249050" y="1532525"/>
            <a:ext cx="2726740" cy="3387600"/>
          </a:xfrm>
          <a:prstGeom prst="rect">
            <a:avLst/>
          </a:prstGeom>
          <a:noFill/>
          <a:ln>
            <a:noFill/>
          </a:ln>
        </p:spPr>
      </p:pic>
      <p:pic>
        <p:nvPicPr>
          <p:cNvPr id="247" name="Google Shape;247;p32"/>
          <p:cNvPicPr preferRelativeResize="0"/>
          <p:nvPr/>
        </p:nvPicPr>
        <p:blipFill>
          <a:blip r:embed="rId4">
            <a:alphaModFix/>
          </a:blip>
          <a:stretch>
            <a:fillRect/>
          </a:stretch>
        </p:blipFill>
        <p:spPr>
          <a:xfrm>
            <a:off x="6121865" y="1532525"/>
            <a:ext cx="2702344" cy="3387600"/>
          </a:xfrm>
          <a:prstGeom prst="rect">
            <a:avLst/>
          </a:prstGeom>
          <a:noFill/>
          <a:ln>
            <a:noFill/>
          </a:ln>
        </p:spPr>
      </p:pic>
      <p:pic>
        <p:nvPicPr>
          <p:cNvPr id="248" name="Google Shape;248;p32"/>
          <p:cNvPicPr preferRelativeResize="0"/>
          <p:nvPr/>
        </p:nvPicPr>
        <p:blipFill>
          <a:blip r:embed="rId5">
            <a:alphaModFix/>
          </a:blip>
          <a:stretch>
            <a:fillRect/>
          </a:stretch>
        </p:blipFill>
        <p:spPr>
          <a:xfrm>
            <a:off x="4937600" y="776699"/>
            <a:ext cx="738051" cy="7380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150825" y="7767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000"/>
              <a:t>Design Specifics: The Rounded Hashtag</a:t>
            </a:r>
            <a:endParaRPr sz="3000"/>
          </a:p>
        </p:txBody>
      </p:sp>
      <p:sp>
        <p:nvSpPr>
          <p:cNvPr id="254" name="Google Shape;254;p33"/>
          <p:cNvSpPr txBox="1">
            <a:spLocks noGrp="1"/>
          </p:cNvSpPr>
          <p:nvPr>
            <p:ph type="title"/>
          </p:nvPr>
        </p:nvSpPr>
        <p:spPr>
          <a:xfrm>
            <a:off x="150825" y="2254400"/>
            <a:ext cx="6670800" cy="13092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sz="1800"/>
              <a:t>4 Unique (not 8) points of intersection</a:t>
            </a:r>
            <a:endParaRPr sz="1800"/>
          </a:p>
          <a:p>
            <a:pPr marL="457200" lvl="0" indent="-342900" algn="l" rtl="0">
              <a:spcBef>
                <a:spcPts val="0"/>
              </a:spcBef>
              <a:spcAft>
                <a:spcPts val="0"/>
              </a:spcAft>
              <a:buSzPts val="1800"/>
              <a:buChar char="●"/>
            </a:pPr>
            <a:r>
              <a:rPr lang="en-US" sz="1800"/>
              <a:t>4 Routes create circle</a:t>
            </a:r>
            <a:endParaRPr sz="1800"/>
          </a:p>
          <a:p>
            <a:pPr marL="457200" lvl="0" indent="-342900" algn="l" rtl="0">
              <a:spcBef>
                <a:spcPts val="0"/>
              </a:spcBef>
              <a:spcAft>
                <a:spcPts val="0"/>
              </a:spcAft>
              <a:buSzPts val="1800"/>
              <a:buChar char="●"/>
            </a:pPr>
            <a:r>
              <a:rPr lang="en-US" sz="1800"/>
              <a:t>Lines depict “Through movements” (Not Turning Movements) for entry and exit of roundabout</a:t>
            </a:r>
            <a:endParaRPr sz="1800"/>
          </a:p>
        </p:txBody>
      </p:sp>
      <p:sp>
        <p:nvSpPr>
          <p:cNvPr id="255" name="Google Shape;255;p33"/>
          <p:cNvSpPr txBox="1"/>
          <p:nvPr/>
        </p:nvSpPr>
        <p:spPr>
          <a:xfrm>
            <a:off x="5752775" y="1181963"/>
            <a:ext cx="843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0">
                <a:latin typeface="Calibri"/>
                <a:ea typeface="Calibri"/>
                <a:cs typeface="Calibri"/>
                <a:sym typeface="Calibri"/>
              </a:rPr>
              <a:t>#</a:t>
            </a:r>
            <a:endParaRPr sz="9000">
              <a:latin typeface="Calibri"/>
              <a:ea typeface="Calibri"/>
              <a:cs typeface="Calibri"/>
              <a:sym typeface="Calibri"/>
            </a:endParaRPr>
          </a:p>
        </p:txBody>
      </p:sp>
      <p:sp>
        <p:nvSpPr>
          <p:cNvPr id="256" name="Google Shape;256;p33"/>
          <p:cNvSpPr txBox="1">
            <a:spLocks noGrp="1"/>
          </p:cNvSpPr>
          <p:nvPr>
            <p:ph type="title"/>
          </p:nvPr>
        </p:nvSpPr>
        <p:spPr>
          <a:xfrm>
            <a:off x="150825" y="4366900"/>
            <a:ext cx="6670800" cy="629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a:t>Source: </a:t>
            </a:r>
            <a:r>
              <a:rPr lang="en-US" sz="1300" u="sng">
                <a:solidFill>
                  <a:schemeClr val="hlink"/>
                </a:solidFill>
                <a:hlinkClick r:id="rId3"/>
              </a:rPr>
              <a:t>https://groups.google.com/g/google-mapmaker/c/ru3jgbl0A8w?pli=1</a:t>
            </a:r>
            <a:endParaRPr sz="1300"/>
          </a:p>
          <a:p>
            <a:pPr marL="0" lvl="0" indent="0" algn="l" rtl="0">
              <a:spcBef>
                <a:spcPts val="0"/>
              </a:spcBef>
              <a:spcAft>
                <a:spcPts val="0"/>
              </a:spcAft>
              <a:buNone/>
            </a:pPr>
            <a:r>
              <a:rPr lang="en-US" sz="1300"/>
              <a:t>From a certified Professional Traffic Operations Engineer that specializes in roundabout design</a:t>
            </a:r>
            <a:endParaRPr sz="1300"/>
          </a:p>
        </p:txBody>
      </p:sp>
      <p:pic>
        <p:nvPicPr>
          <p:cNvPr id="257" name="Google Shape;257;p33"/>
          <p:cNvPicPr preferRelativeResize="0"/>
          <p:nvPr/>
        </p:nvPicPr>
        <p:blipFill rotWithShape="1">
          <a:blip r:embed="rId4">
            <a:alphaModFix/>
          </a:blip>
          <a:srcRect l="-152400" t="-31348" r="116752" b="-4300"/>
          <a:stretch/>
        </p:blipFill>
        <p:spPr>
          <a:xfrm>
            <a:off x="2662247" y="1710675"/>
            <a:ext cx="2907713" cy="2508900"/>
          </a:xfrm>
          <a:prstGeom prst="rect">
            <a:avLst/>
          </a:prstGeom>
          <a:noFill/>
          <a:ln>
            <a:noFill/>
          </a:ln>
        </p:spPr>
      </p:pic>
      <p:pic>
        <p:nvPicPr>
          <p:cNvPr id="258" name="Google Shape;258;p33"/>
          <p:cNvPicPr preferRelativeResize="0"/>
          <p:nvPr/>
        </p:nvPicPr>
        <p:blipFill>
          <a:blip r:embed="rId4">
            <a:alphaModFix/>
          </a:blip>
          <a:stretch>
            <a:fillRect/>
          </a:stretch>
        </p:blipFill>
        <p:spPr>
          <a:xfrm>
            <a:off x="6904500" y="1109613"/>
            <a:ext cx="1987123" cy="1714575"/>
          </a:xfrm>
          <a:prstGeom prst="rect">
            <a:avLst/>
          </a:prstGeom>
          <a:noFill/>
          <a:ln>
            <a:noFill/>
          </a:ln>
        </p:spPr>
      </p:pic>
      <p:pic>
        <p:nvPicPr>
          <p:cNvPr id="259" name="Google Shape;259;p33"/>
          <p:cNvPicPr preferRelativeResize="0"/>
          <p:nvPr/>
        </p:nvPicPr>
        <p:blipFill>
          <a:blip r:embed="rId5">
            <a:alphaModFix/>
          </a:blip>
          <a:stretch>
            <a:fillRect/>
          </a:stretch>
        </p:blipFill>
        <p:spPr>
          <a:xfrm>
            <a:off x="6904500" y="3254150"/>
            <a:ext cx="1987125" cy="1741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150825" y="7767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A Work in Progress</a:t>
            </a:r>
            <a:endParaRPr sz="3200"/>
          </a:p>
        </p:txBody>
      </p:sp>
      <p:sp>
        <p:nvSpPr>
          <p:cNvPr id="265" name="Google Shape;265;p34"/>
          <p:cNvSpPr txBox="1">
            <a:spLocks noGrp="1"/>
          </p:cNvSpPr>
          <p:nvPr>
            <p:ph type="title"/>
          </p:nvPr>
        </p:nvSpPr>
        <p:spPr>
          <a:xfrm>
            <a:off x="150825" y="1451100"/>
            <a:ext cx="5041200" cy="3192600"/>
          </a:xfrm>
          <a:prstGeom prst="rect">
            <a:avLst/>
          </a:prstGeom>
          <a:noFill/>
          <a:ln>
            <a:noFill/>
          </a:ln>
        </p:spPr>
        <p:txBody>
          <a:bodyPr spcFirstLastPara="1" wrap="square" lIns="91425" tIns="45700" rIns="91425" bIns="45700" anchor="t" anchorCtr="0">
            <a:noAutofit/>
          </a:bodyPr>
          <a:lstStyle/>
          <a:p>
            <a:pPr marL="457200" lvl="0" indent="-311150" algn="l" rtl="0">
              <a:spcBef>
                <a:spcPts val="0"/>
              </a:spcBef>
              <a:spcAft>
                <a:spcPts val="0"/>
              </a:spcAft>
              <a:buSzPts val="1300"/>
              <a:buChar char="●"/>
            </a:pPr>
            <a:r>
              <a:rPr lang="en-US" sz="1300"/>
              <a:t>Still have roundabouts that need to be updated to new standards.</a:t>
            </a:r>
            <a:endParaRPr sz="1300"/>
          </a:p>
          <a:p>
            <a:pPr marL="457200" lvl="0" indent="-311150" algn="l" rtl="0">
              <a:spcBef>
                <a:spcPts val="0"/>
              </a:spcBef>
              <a:spcAft>
                <a:spcPts val="0"/>
              </a:spcAft>
              <a:buSzPts val="1300"/>
              <a:buChar char="●"/>
            </a:pPr>
            <a:r>
              <a:rPr lang="en-US" sz="1300"/>
              <a:t>Line work still needs to be standardized for collection (1:400)</a:t>
            </a:r>
            <a:endParaRPr sz="1300"/>
          </a:p>
          <a:p>
            <a:pPr marL="457200" lvl="0" indent="-311150" algn="l" rtl="0">
              <a:spcBef>
                <a:spcPts val="0"/>
              </a:spcBef>
              <a:spcAft>
                <a:spcPts val="0"/>
              </a:spcAft>
              <a:buSzPts val="1300"/>
              <a:buChar char="●"/>
            </a:pPr>
            <a:r>
              <a:rPr lang="en-US" sz="1300"/>
              <a:t>Full event data collection at roundabout locations</a:t>
            </a:r>
            <a:endParaRPr sz="1500">
              <a:latin typeface="Calibri"/>
              <a:ea typeface="Calibri"/>
              <a:cs typeface="Calibri"/>
              <a:sym typeface="Calibri"/>
            </a:endParaRPr>
          </a:p>
        </p:txBody>
      </p:sp>
      <p:pic>
        <p:nvPicPr>
          <p:cNvPr id="266" name="Google Shape;266;p34"/>
          <p:cNvPicPr preferRelativeResize="0"/>
          <p:nvPr/>
        </p:nvPicPr>
        <p:blipFill>
          <a:blip r:embed="rId3">
            <a:alphaModFix/>
          </a:blip>
          <a:stretch>
            <a:fillRect/>
          </a:stretch>
        </p:blipFill>
        <p:spPr>
          <a:xfrm>
            <a:off x="5444650" y="878725"/>
            <a:ext cx="3470275" cy="2885401"/>
          </a:xfrm>
          <a:prstGeom prst="rect">
            <a:avLst/>
          </a:prstGeom>
          <a:noFill/>
          <a:ln>
            <a:noFill/>
          </a:ln>
        </p:spPr>
      </p:pic>
      <p:pic>
        <p:nvPicPr>
          <p:cNvPr id="267" name="Google Shape;267;p34"/>
          <p:cNvPicPr preferRelativeResize="0"/>
          <p:nvPr/>
        </p:nvPicPr>
        <p:blipFill>
          <a:blip r:embed="rId4">
            <a:alphaModFix/>
          </a:blip>
          <a:stretch>
            <a:fillRect/>
          </a:stretch>
        </p:blipFill>
        <p:spPr>
          <a:xfrm>
            <a:off x="3126550" y="3031275"/>
            <a:ext cx="2563624" cy="2054251"/>
          </a:xfrm>
          <a:prstGeom prst="rect">
            <a:avLst/>
          </a:prstGeom>
          <a:noFill/>
          <a:ln>
            <a:noFill/>
          </a:ln>
        </p:spPr>
      </p:pic>
      <p:pic>
        <p:nvPicPr>
          <p:cNvPr id="268" name="Google Shape;268;p34"/>
          <p:cNvPicPr preferRelativeResize="0"/>
          <p:nvPr/>
        </p:nvPicPr>
        <p:blipFill>
          <a:blip r:embed="rId5">
            <a:alphaModFix/>
          </a:blip>
          <a:stretch>
            <a:fillRect/>
          </a:stretch>
        </p:blipFill>
        <p:spPr>
          <a:xfrm>
            <a:off x="150825" y="2951063"/>
            <a:ext cx="2909476" cy="2117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150825" y="7767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I</a:t>
            </a:r>
            <a:r>
              <a:rPr lang="en-US" sz="3000"/>
              <a:t>dea Sharing and Implementation with other DOTs</a:t>
            </a:r>
            <a:endParaRPr sz="3000"/>
          </a:p>
        </p:txBody>
      </p:sp>
      <p:sp>
        <p:nvSpPr>
          <p:cNvPr id="274" name="Google Shape;274;p35"/>
          <p:cNvSpPr txBox="1">
            <a:spLocks noGrp="1"/>
          </p:cNvSpPr>
          <p:nvPr>
            <p:ph type="title"/>
          </p:nvPr>
        </p:nvSpPr>
        <p:spPr>
          <a:xfrm>
            <a:off x="150825" y="1451100"/>
            <a:ext cx="3799500" cy="319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500"/>
              <a:t>We have already coordinated with other DOTs with sharing our methodology and visions. Most recently, the Tennessee Department of Transportation reached out to us inquiring about our roundabout LRS design and they have been receptive in implementing themselves. </a:t>
            </a:r>
            <a:endParaRPr sz="1500"/>
          </a:p>
          <a:p>
            <a:pPr marL="0" lvl="0" indent="0" algn="l" rtl="0">
              <a:spcBef>
                <a:spcPts val="0"/>
              </a:spcBef>
              <a:spcAft>
                <a:spcPts val="0"/>
              </a:spcAft>
              <a:buNone/>
            </a:pPr>
            <a:br>
              <a:rPr lang="en-US" sz="1500"/>
            </a:br>
            <a:r>
              <a:rPr lang="en-US" sz="1600"/>
              <a:t>We are always open to collaboration efforts with our peers.</a:t>
            </a:r>
            <a:endParaRPr sz="1600"/>
          </a:p>
          <a:p>
            <a:pPr marL="0" lvl="0" indent="0" algn="l" rtl="0">
              <a:spcBef>
                <a:spcPts val="0"/>
              </a:spcBef>
              <a:spcAft>
                <a:spcPts val="0"/>
              </a:spcAft>
              <a:buNone/>
            </a:pPr>
            <a:endParaRPr sz="1800"/>
          </a:p>
        </p:txBody>
      </p:sp>
      <p:pic>
        <p:nvPicPr>
          <p:cNvPr id="275" name="Google Shape;275;p35"/>
          <p:cNvPicPr preferRelativeResize="0"/>
          <p:nvPr/>
        </p:nvPicPr>
        <p:blipFill>
          <a:blip r:embed="rId3">
            <a:alphaModFix/>
          </a:blip>
          <a:stretch>
            <a:fillRect/>
          </a:stretch>
        </p:blipFill>
        <p:spPr>
          <a:xfrm>
            <a:off x="1131150" y="4020825"/>
            <a:ext cx="2121100" cy="944700"/>
          </a:xfrm>
          <a:prstGeom prst="rect">
            <a:avLst/>
          </a:prstGeom>
          <a:noFill/>
          <a:ln>
            <a:noFill/>
          </a:ln>
        </p:spPr>
      </p:pic>
      <p:pic>
        <p:nvPicPr>
          <p:cNvPr id="276" name="Google Shape;276;p35"/>
          <p:cNvPicPr preferRelativeResize="0"/>
          <p:nvPr/>
        </p:nvPicPr>
        <p:blipFill>
          <a:blip r:embed="rId4">
            <a:alphaModFix/>
          </a:blip>
          <a:stretch>
            <a:fillRect/>
          </a:stretch>
        </p:blipFill>
        <p:spPr>
          <a:xfrm>
            <a:off x="4083800" y="1451100"/>
            <a:ext cx="4940025" cy="2329225"/>
          </a:xfrm>
          <a:prstGeom prst="rect">
            <a:avLst/>
          </a:prstGeom>
          <a:noFill/>
          <a:ln>
            <a:noFill/>
          </a:ln>
        </p:spPr>
      </p:pic>
      <p:pic>
        <p:nvPicPr>
          <p:cNvPr id="277" name="Google Shape;277;p35"/>
          <p:cNvPicPr preferRelativeResize="0"/>
          <p:nvPr/>
        </p:nvPicPr>
        <p:blipFill>
          <a:blip r:embed="rId5">
            <a:alphaModFix/>
          </a:blip>
          <a:stretch>
            <a:fillRect/>
          </a:stretch>
        </p:blipFill>
        <p:spPr>
          <a:xfrm>
            <a:off x="3670025" y="3643649"/>
            <a:ext cx="2965649" cy="1418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p:nvPr/>
        </p:nvSpPr>
        <p:spPr>
          <a:xfrm>
            <a:off x="1165800" y="133225"/>
            <a:ext cx="7978200" cy="1230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Calibri"/>
                <a:ea typeface="Calibri"/>
                <a:cs typeface="Calibri"/>
                <a:sym typeface="Calibri"/>
              </a:rPr>
              <a:t>Questions</a:t>
            </a:r>
            <a:endParaRPr sz="2400">
              <a:solidFill>
                <a:srgbClr val="000000"/>
              </a:solidFill>
              <a:latin typeface="Calibri"/>
              <a:ea typeface="Calibri"/>
              <a:cs typeface="Calibri"/>
              <a:sym typeface="Calibri"/>
            </a:endParaRPr>
          </a:p>
        </p:txBody>
      </p:sp>
      <p:sp>
        <p:nvSpPr>
          <p:cNvPr id="283" name="Google Shape;283;p36"/>
          <p:cNvSpPr txBox="1"/>
          <p:nvPr/>
        </p:nvSpPr>
        <p:spPr>
          <a:xfrm>
            <a:off x="2418470" y="2389113"/>
            <a:ext cx="3193200" cy="98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US" sz="1500" b="1">
                <a:solidFill>
                  <a:srgbClr val="009999"/>
                </a:solidFill>
                <a:latin typeface="Open Sans"/>
                <a:ea typeface="Open Sans"/>
                <a:cs typeface="Open Sans"/>
                <a:sym typeface="Open Sans"/>
              </a:rPr>
              <a:t>Ryan Blum</a:t>
            </a:r>
            <a:endParaRPr sz="1500" b="1">
              <a:solidFill>
                <a:srgbClr val="009999"/>
              </a:solidFill>
              <a:latin typeface="Open Sans"/>
              <a:ea typeface="Open Sans"/>
              <a:cs typeface="Open Sans"/>
              <a:sym typeface="Open Sans"/>
            </a:endParaRPr>
          </a:p>
          <a:p>
            <a:pPr marL="0" lvl="0" indent="0" algn="ctr" rtl="0">
              <a:spcBef>
                <a:spcPts val="600"/>
              </a:spcBef>
              <a:spcAft>
                <a:spcPts val="0"/>
              </a:spcAft>
              <a:buNone/>
            </a:pPr>
            <a:r>
              <a:rPr lang="en-US" sz="1000">
                <a:latin typeface="Open Sans Light"/>
                <a:ea typeface="Open Sans Light"/>
                <a:cs typeface="Open Sans Light"/>
                <a:sym typeface="Open Sans Light"/>
              </a:rPr>
              <a:t>Email:</a:t>
            </a:r>
            <a:endParaRPr sz="1000">
              <a:latin typeface="Open Sans Light"/>
              <a:ea typeface="Open Sans Light"/>
              <a:cs typeface="Open Sans Light"/>
              <a:sym typeface="Open Sans Light"/>
            </a:endParaRPr>
          </a:p>
          <a:p>
            <a:pPr marL="0" lvl="0" indent="0" algn="ctr" rtl="0">
              <a:spcBef>
                <a:spcPts val="600"/>
              </a:spcBef>
              <a:spcAft>
                <a:spcPts val="0"/>
              </a:spcAft>
              <a:buNone/>
            </a:pPr>
            <a:r>
              <a:rPr lang="en-US" sz="1000">
                <a:latin typeface="Open Sans Light"/>
                <a:ea typeface="Open Sans Light"/>
                <a:cs typeface="Open Sans Light"/>
                <a:sym typeface="Open Sans Light"/>
              </a:rPr>
              <a:t>rblum@gisworks.com</a:t>
            </a:r>
            <a:endParaRPr sz="1000">
              <a:latin typeface="Open Sans Light"/>
              <a:ea typeface="Open Sans Light"/>
              <a:cs typeface="Open Sans Light"/>
              <a:sym typeface="Open Sans Light"/>
            </a:endParaRPr>
          </a:p>
        </p:txBody>
      </p:sp>
      <p:sp>
        <p:nvSpPr>
          <p:cNvPr id="284" name="Google Shape;284;p36"/>
          <p:cNvSpPr txBox="1"/>
          <p:nvPr/>
        </p:nvSpPr>
        <p:spPr>
          <a:xfrm>
            <a:off x="760513" y="2389113"/>
            <a:ext cx="3193200" cy="6108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US" sz="1500" b="1">
                <a:solidFill>
                  <a:srgbClr val="009999"/>
                </a:solidFill>
                <a:latin typeface="Open Sans"/>
                <a:ea typeface="Open Sans"/>
                <a:cs typeface="Open Sans"/>
                <a:sym typeface="Open Sans"/>
              </a:rPr>
              <a:t>Shaun Perfect</a:t>
            </a:r>
            <a:endParaRPr sz="1500" b="1">
              <a:solidFill>
                <a:srgbClr val="009999"/>
              </a:solidFill>
              <a:latin typeface="Open Sans"/>
              <a:ea typeface="Open Sans"/>
              <a:cs typeface="Open Sans"/>
              <a:sym typeface="Open Sans"/>
            </a:endParaRPr>
          </a:p>
          <a:p>
            <a:pPr marL="0" lvl="0" indent="0" algn="ctr" rtl="0">
              <a:spcBef>
                <a:spcPts val="600"/>
              </a:spcBef>
              <a:spcAft>
                <a:spcPts val="0"/>
              </a:spcAft>
              <a:buNone/>
            </a:pPr>
            <a:r>
              <a:rPr lang="en-US" sz="1000">
                <a:latin typeface="Open Sans Light"/>
                <a:ea typeface="Open Sans Light"/>
                <a:cs typeface="Open Sans Light"/>
                <a:sym typeface="Open Sans Light"/>
              </a:rPr>
              <a:t>Email:</a:t>
            </a:r>
            <a:endParaRPr sz="1000">
              <a:latin typeface="Open Sans Light"/>
              <a:ea typeface="Open Sans Light"/>
              <a:cs typeface="Open Sans Light"/>
              <a:sym typeface="Open Sans Light"/>
            </a:endParaRPr>
          </a:p>
          <a:p>
            <a:pPr marL="0" lvl="0" indent="0" algn="ctr" rtl="0">
              <a:spcBef>
                <a:spcPts val="600"/>
              </a:spcBef>
              <a:spcAft>
                <a:spcPts val="0"/>
              </a:spcAft>
              <a:buNone/>
            </a:pPr>
            <a:r>
              <a:rPr lang="en-US" sz="1000">
                <a:latin typeface="Open Sans Light"/>
                <a:ea typeface="Open Sans Light"/>
                <a:cs typeface="Open Sans Light"/>
                <a:sym typeface="Open Sans Light"/>
              </a:rPr>
              <a:t>sperfect@azdot.gov</a:t>
            </a:r>
            <a:endParaRPr sz="1000">
              <a:latin typeface="Open Sans Light"/>
              <a:ea typeface="Open Sans Light"/>
              <a:cs typeface="Open Sans Light"/>
              <a:sym typeface="Open Sans Light"/>
            </a:endParaRPr>
          </a:p>
        </p:txBody>
      </p:sp>
      <p:pic>
        <p:nvPicPr>
          <p:cNvPr id="285" name="Google Shape;285;p36"/>
          <p:cNvPicPr preferRelativeResize="0"/>
          <p:nvPr/>
        </p:nvPicPr>
        <p:blipFill>
          <a:blip r:embed="rId3">
            <a:alphaModFix/>
          </a:blip>
          <a:stretch>
            <a:fillRect/>
          </a:stretch>
        </p:blipFill>
        <p:spPr>
          <a:xfrm>
            <a:off x="3381925" y="3413667"/>
            <a:ext cx="1266300" cy="1266283"/>
          </a:xfrm>
          <a:prstGeom prst="rect">
            <a:avLst/>
          </a:prstGeom>
          <a:noFill/>
          <a:ln>
            <a:noFill/>
          </a:ln>
        </p:spPr>
      </p:pic>
      <p:pic>
        <p:nvPicPr>
          <p:cNvPr id="286" name="Google Shape;286;p36"/>
          <p:cNvPicPr preferRelativeResize="0"/>
          <p:nvPr/>
        </p:nvPicPr>
        <p:blipFill>
          <a:blip r:embed="rId4">
            <a:alphaModFix/>
          </a:blip>
          <a:stretch>
            <a:fillRect/>
          </a:stretch>
        </p:blipFill>
        <p:spPr>
          <a:xfrm>
            <a:off x="1517062" y="3413675"/>
            <a:ext cx="1680124" cy="299975"/>
          </a:xfrm>
          <a:prstGeom prst="rect">
            <a:avLst/>
          </a:prstGeom>
          <a:noFill/>
          <a:ln>
            <a:noFill/>
          </a:ln>
        </p:spPr>
      </p:pic>
      <p:pic>
        <p:nvPicPr>
          <p:cNvPr id="287" name="Google Shape;287;p36"/>
          <p:cNvPicPr preferRelativeResize="0"/>
          <p:nvPr/>
        </p:nvPicPr>
        <p:blipFill>
          <a:blip r:embed="rId5">
            <a:alphaModFix/>
          </a:blip>
          <a:stretch>
            <a:fillRect/>
          </a:stretch>
        </p:blipFill>
        <p:spPr>
          <a:xfrm>
            <a:off x="3381925" y="1193125"/>
            <a:ext cx="1189800" cy="1189800"/>
          </a:xfrm>
          <a:prstGeom prst="ellipse">
            <a:avLst/>
          </a:prstGeom>
          <a:noFill/>
          <a:ln>
            <a:noFill/>
          </a:ln>
          <a:effectLst>
            <a:outerShdw blurRad="57150" dist="19050" dir="5400000" algn="bl" rotWithShape="0">
              <a:srgbClr val="000000">
                <a:alpha val="50000"/>
              </a:srgbClr>
            </a:outerShdw>
          </a:effectLst>
        </p:spPr>
      </p:pic>
      <p:pic>
        <p:nvPicPr>
          <p:cNvPr id="288" name="Google Shape;288;p36"/>
          <p:cNvPicPr preferRelativeResize="0"/>
          <p:nvPr/>
        </p:nvPicPr>
        <p:blipFill>
          <a:blip r:embed="rId6">
            <a:alphaModFix/>
          </a:blip>
          <a:stretch>
            <a:fillRect/>
          </a:stretch>
        </p:blipFill>
        <p:spPr>
          <a:xfrm>
            <a:off x="6434550" y="205775"/>
            <a:ext cx="2194554" cy="4546725"/>
          </a:xfrm>
          <a:prstGeom prst="rect">
            <a:avLst/>
          </a:prstGeom>
          <a:noFill/>
          <a:ln>
            <a:noFill/>
          </a:ln>
        </p:spPr>
      </p:pic>
      <p:pic>
        <p:nvPicPr>
          <p:cNvPr id="289" name="Google Shape;289;p36"/>
          <p:cNvPicPr preferRelativeResize="0"/>
          <p:nvPr/>
        </p:nvPicPr>
        <p:blipFill>
          <a:blip r:embed="rId7">
            <a:alphaModFix/>
          </a:blip>
          <a:stretch>
            <a:fillRect/>
          </a:stretch>
        </p:blipFill>
        <p:spPr>
          <a:xfrm>
            <a:off x="1762224" y="1184895"/>
            <a:ext cx="1189800" cy="1206300"/>
          </a:xfrm>
          <a:prstGeom prst="ellipse">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7"/>
          <p:cNvSpPr txBox="1">
            <a:spLocks noGrp="1"/>
          </p:cNvSpPr>
          <p:nvPr>
            <p:ph type="title"/>
          </p:nvPr>
        </p:nvSpPr>
        <p:spPr>
          <a:xfrm>
            <a:off x="150825" y="776700"/>
            <a:ext cx="8104500" cy="67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3200"/>
              <a:t>Extra: Roundabouts &amp; Safety in Arizona Video</a:t>
            </a:r>
            <a:endParaRPr sz="3000"/>
          </a:p>
        </p:txBody>
      </p:sp>
      <p:sp>
        <p:nvSpPr>
          <p:cNvPr id="295" name="Google Shape;295;p37"/>
          <p:cNvSpPr txBox="1">
            <a:spLocks noGrp="1"/>
          </p:cNvSpPr>
          <p:nvPr>
            <p:ph type="title"/>
          </p:nvPr>
        </p:nvSpPr>
        <p:spPr>
          <a:xfrm>
            <a:off x="150825" y="1451100"/>
            <a:ext cx="3799500" cy="319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Here is a recent ABC news broadcast about how one local roundabout specifically is causing issues and the importance of all relating roundabout elements: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u="sng">
                <a:solidFill>
                  <a:schemeClr val="hlink"/>
                </a:solidFill>
                <a:hlinkClick r:id="rId3"/>
              </a:rPr>
              <a:t>https://www.abc15.com/news/operation-safe-roads/surveillance-cameras-capture-dangerous-behavior-at-phoenix-neighborhood-roundabout</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pic>
        <p:nvPicPr>
          <p:cNvPr id="296" name="Google Shape;296;p37"/>
          <p:cNvPicPr preferRelativeResize="0"/>
          <p:nvPr/>
        </p:nvPicPr>
        <p:blipFill>
          <a:blip r:embed="rId4">
            <a:alphaModFix/>
          </a:blip>
          <a:stretch>
            <a:fillRect/>
          </a:stretch>
        </p:blipFill>
        <p:spPr>
          <a:xfrm>
            <a:off x="4009550" y="1581300"/>
            <a:ext cx="4888875" cy="32033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p:nvPr/>
        </p:nvSpPr>
        <p:spPr>
          <a:xfrm>
            <a:off x="1826700" y="189950"/>
            <a:ext cx="6630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400">
                <a:solidFill>
                  <a:srgbClr val="009999"/>
                </a:solidFill>
                <a:latin typeface="Calibri"/>
                <a:ea typeface="Calibri"/>
                <a:cs typeface="Calibri"/>
                <a:sym typeface="Calibri"/>
              </a:rPr>
              <a:t>Agenda</a:t>
            </a:r>
            <a:endParaRPr sz="4400">
              <a:solidFill>
                <a:srgbClr val="009999"/>
              </a:solidFill>
              <a:latin typeface="Calibri"/>
              <a:ea typeface="Calibri"/>
              <a:cs typeface="Calibri"/>
              <a:sym typeface="Calibri"/>
            </a:endParaRPr>
          </a:p>
        </p:txBody>
      </p:sp>
      <p:sp>
        <p:nvSpPr>
          <p:cNvPr id="98" name="Google Shape;98;p15"/>
          <p:cNvSpPr txBox="1"/>
          <p:nvPr/>
        </p:nvSpPr>
        <p:spPr>
          <a:xfrm>
            <a:off x="1826700" y="1047350"/>
            <a:ext cx="6630000" cy="3184500"/>
          </a:xfrm>
          <a:prstGeom prst="rect">
            <a:avLst/>
          </a:prstGeom>
          <a:noFill/>
          <a:ln>
            <a:noFill/>
          </a:ln>
        </p:spPr>
        <p:txBody>
          <a:bodyPr spcFirstLastPara="1" wrap="square" lIns="91425" tIns="45700" rIns="91425" bIns="45700" anchor="t" anchorCtr="0">
            <a:noAutofit/>
          </a:bodyPr>
          <a:lstStyle/>
          <a:p>
            <a:pPr marL="342900" lvl="0" indent="-381000" algn="l" rtl="0">
              <a:spcBef>
                <a:spcPts val="0"/>
              </a:spcBef>
              <a:spcAft>
                <a:spcPts val="0"/>
              </a:spcAft>
              <a:buClr>
                <a:srgbClr val="000000"/>
              </a:buClr>
              <a:buSzPts val="2400"/>
              <a:buChar char="➢"/>
            </a:pPr>
            <a:r>
              <a:rPr lang="en-US" sz="2400">
                <a:solidFill>
                  <a:srgbClr val="000000"/>
                </a:solidFill>
                <a:latin typeface="Calibri"/>
                <a:ea typeface="Calibri"/>
                <a:cs typeface="Calibri"/>
                <a:sym typeface="Calibri"/>
              </a:rPr>
              <a:t>Introductions &amp; History</a:t>
            </a:r>
            <a:endParaRPr sz="2400">
              <a:solidFill>
                <a:srgbClr val="000000"/>
              </a:solidFill>
              <a:latin typeface="Calibri"/>
              <a:ea typeface="Calibri"/>
              <a:cs typeface="Calibri"/>
              <a:sym typeface="Calibri"/>
            </a:endParaRPr>
          </a:p>
          <a:p>
            <a:pPr marL="342900" lvl="0" indent="0" algn="l" rtl="0">
              <a:spcBef>
                <a:spcPts val="0"/>
              </a:spcBef>
              <a:spcAft>
                <a:spcPts val="0"/>
              </a:spcAft>
              <a:buNone/>
            </a:pPr>
            <a:endParaRPr sz="1600">
              <a:latin typeface="Calibri"/>
              <a:ea typeface="Calibri"/>
              <a:cs typeface="Calibri"/>
              <a:sym typeface="Calibri"/>
            </a:endParaRPr>
          </a:p>
          <a:p>
            <a:pPr marL="342900" lvl="0" indent="-381000" algn="l" rtl="0">
              <a:spcBef>
                <a:spcPts val="0"/>
              </a:spcBef>
              <a:spcAft>
                <a:spcPts val="0"/>
              </a:spcAft>
              <a:buClr>
                <a:srgbClr val="000000"/>
              </a:buClr>
              <a:buSzPts val="2400"/>
              <a:buChar char="➢"/>
            </a:pPr>
            <a:r>
              <a:rPr lang="en-US" sz="2400">
                <a:latin typeface="Calibri"/>
                <a:ea typeface="Calibri"/>
                <a:cs typeface="Calibri"/>
                <a:sym typeface="Calibri"/>
              </a:rPr>
              <a:t>Differences in Representation &amp; Integration</a:t>
            </a:r>
            <a:endParaRPr sz="2400">
              <a:latin typeface="Calibri"/>
              <a:ea typeface="Calibri"/>
              <a:cs typeface="Calibri"/>
              <a:sym typeface="Calibri"/>
            </a:endParaRPr>
          </a:p>
          <a:p>
            <a:pPr marL="342900" lvl="0" indent="0" algn="l" rtl="0">
              <a:spcBef>
                <a:spcPts val="0"/>
              </a:spcBef>
              <a:spcAft>
                <a:spcPts val="0"/>
              </a:spcAft>
              <a:buNone/>
            </a:pPr>
            <a:endParaRPr sz="1600">
              <a:latin typeface="Calibri"/>
              <a:ea typeface="Calibri"/>
              <a:cs typeface="Calibri"/>
              <a:sym typeface="Calibri"/>
            </a:endParaRPr>
          </a:p>
          <a:p>
            <a:pPr marL="342900" lvl="0" indent="-381000" algn="l" rtl="0">
              <a:spcBef>
                <a:spcPts val="0"/>
              </a:spcBef>
              <a:spcAft>
                <a:spcPts val="0"/>
              </a:spcAft>
              <a:buClr>
                <a:srgbClr val="000000"/>
              </a:buClr>
              <a:buSzPts val="2400"/>
              <a:buChar char="➢"/>
            </a:pPr>
            <a:r>
              <a:rPr lang="en-US" sz="2400">
                <a:latin typeface="Calibri"/>
                <a:ea typeface="Calibri"/>
                <a:cs typeface="Calibri"/>
                <a:sym typeface="Calibri"/>
              </a:rPr>
              <a:t>Business Needs</a:t>
            </a:r>
            <a:endParaRPr sz="2400">
              <a:latin typeface="Calibri"/>
              <a:ea typeface="Calibri"/>
              <a:cs typeface="Calibri"/>
              <a:sym typeface="Calibri"/>
            </a:endParaRPr>
          </a:p>
          <a:p>
            <a:pPr marL="342900" lvl="0" indent="0" algn="l" rtl="0">
              <a:spcBef>
                <a:spcPts val="0"/>
              </a:spcBef>
              <a:spcAft>
                <a:spcPts val="0"/>
              </a:spcAft>
              <a:buNone/>
            </a:pPr>
            <a:endParaRPr sz="1600">
              <a:latin typeface="Calibri"/>
              <a:ea typeface="Calibri"/>
              <a:cs typeface="Calibri"/>
              <a:sym typeface="Calibri"/>
            </a:endParaRPr>
          </a:p>
          <a:p>
            <a:pPr marL="342900" lvl="0" indent="-381000" algn="l" rtl="0">
              <a:spcBef>
                <a:spcPts val="0"/>
              </a:spcBef>
              <a:spcAft>
                <a:spcPts val="0"/>
              </a:spcAft>
              <a:buClr>
                <a:srgbClr val="000000"/>
              </a:buClr>
              <a:buSzPts val="2400"/>
              <a:buChar char="➢"/>
            </a:pPr>
            <a:r>
              <a:rPr lang="en-US" sz="2400">
                <a:latin typeface="Calibri"/>
                <a:ea typeface="Calibri"/>
                <a:cs typeface="Calibri"/>
                <a:sym typeface="Calibri"/>
              </a:rPr>
              <a:t>Design Specifications</a:t>
            </a:r>
            <a:endParaRPr sz="2400">
              <a:latin typeface="Calibri"/>
              <a:ea typeface="Calibri"/>
              <a:cs typeface="Calibri"/>
              <a:sym typeface="Calibri"/>
            </a:endParaRPr>
          </a:p>
          <a:p>
            <a:pPr marL="342900" lvl="0" indent="0" algn="l" rtl="0">
              <a:spcBef>
                <a:spcPts val="0"/>
              </a:spcBef>
              <a:spcAft>
                <a:spcPts val="0"/>
              </a:spcAft>
              <a:buNone/>
            </a:pPr>
            <a:endParaRPr sz="1600">
              <a:latin typeface="Calibri"/>
              <a:ea typeface="Calibri"/>
              <a:cs typeface="Calibri"/>
              <a:sym typeface="Calibri"/>
            </a:endParaRPr>
          </a:p>
          <a:p>
            <a:pPr marL="342900" lvl="0" indent="-381000" algn="l" rtl="0">
              <a:spcBef>
                <a:spcPts val="0"/>
              </a:spcBef>
              <a:spcAft>
                <a:spcPts val="0"/>
              </a:spcAft>
              <a:buClr>
                <a:srgbClr val="000000"/>
              </a:buClr>
              <a:buSzPts val="2400"/>
              <a:buChar char="➢"/>
            </a:pPr>
            <a:r>
              <a:rPr lang="en-US" sz="2400">
                <a:latin typeface="Calibri"/>
                <a:ea typeface="Calibri"/>
                <a:cs typeface="Calibri"/>
                <a:sym typeface="Calibri"/>
              </a:rPr>
              <a:t>A Work In Progress</a:t>
            </a:r>
            <a:endParaRPr sz="2400">
              <a:latin typeface="Calibri"/>
              <a:ea typeface="Calibri"/>
              <a:cs typeface="Calibri"/>
              <a:sym typeface="Calibri"/>
            </a:endParaRPr>
          </a:p>
          <a:p>
            <a:pPr marL="342900" lvl="0" indent="0" algn="l" rtl="0">
              <a:spcBef>
                <a:spcPts val="0"/>
              </a:spcBef>
              <a:spcAft>
                <a:spcPts val="0"/>
              </a:spcAft>
              <a:buNone/>
            </a:pPr>
            <a:endParaRPr sz="1600">
              <a:latin typeface="Calibri"/>
              <a:ea typeface="Calibri"/>
              <a:cs typeface="Calibri"/>
              <a:sym typeface="Calibri"/>
            </a:endParaRPr>
          </a:p>
          <a:p>
            <a:pPr marL="342900" lvl="0" indent="-381000" algn="l" rtl="0">
              <a:spcBef>
                <a:spcPts val="0"/>
              </a:spcBef>
              <a:spcAft>
                <a:spcPts val="0"/>
              </a:spcAft>
              <a:buClr>
                <a:srgbClr val="000000"/>
              </a:buClr>
              <a:buSzPts val="2400"/>
              <a:buFont typeface="Calibri"/>
              <a:buChar char="➢"/>
            </a:pPr>
            <a:r>
              <a:rPr lang="en-US" sz="2400">
                <a:latin typeface="Calibri"/>
                <a:ea typeface="Calibri"/>
                <a:cs typeface="Calibri"/>
                <a:sym typeface="Calibri"/>
              </a:rPr>
              <a:t>Coordination Efforts and Sharing with Peers</a:t>
            </a:r>
            <a:endParaRPr sz="2400">
              <a:latin typeface="Calibri"/>
              <a:ea typeface="Calibri"/>
              <a:cs typeface="Calibri"/>
              <a:sym typeface="Calibri"/>
            </a:endParaRPr>
          </a:p>
          <a:p>
            <a:pPr marL="342900" lvl="0" indent="-190500" algn="l" rtl="0">
              <a:spcBef>
                <a:spcPts val="480"/>
              </a:spcBef>
              <a:spcAft>
                <a:spcPts val="0"/>
              </a:spcAft>
              <a:buNone/>
            </a:pPr>
            <a:endParaRPr sz="2400">
              <a:solidFill>
                <a:srgbClr val="000000"/>
              </a:solidFill>
              <a:latin typeface="Calibri"/>
              <a:ea typeface="Calibri"/>
              <a:cs typeface="Calibri"/>
              <a:sym typeface="Calibri"/>
            </a:endParaRPr>
          </a:p>
          <a:p>
            <a:pPr marL="342900" lvl="0" indent="-190500" algn="l" rtl="0">
              <a:spcBef>
                <a:spcPts val="480"/>
              </a:spcBef>
              <a:spcAft>
                <a:spcPts val="0"/>
              </a:spcAft>
              <a:buNone/>
            </a:pPr>
            <a:endParaRPr sz="2400">
              <a:solidFill>
                <a:srgbClr val="000000"/>
              </a:solidFill>
              <a:latin typeface="Calibri"/>
              <a:ea typeface="Calibri"/>
              <a:cs typeface="Calibri"/>
              <a:sym typeface="Calibri"/>
            </a:endParaRPr>
          </a:p>
          <a:p>
            <a:pPr marL="342900" lvl="0" indent="-241300" algn="l" rtl="0">
              <a:spcBef>
                <a:spcPts val="320"/>
              </a:spcBef>
              <a:spcAft>
                <a:spcPts val="0"/>
              </a:spcAft>
              <a:buNone/>
            </a:pPr>
            <a:endParaRPr sz="1600">
              <a:solidFill>
                <a:srgbClr val="000000"/>
              </a:solidFill>
              <a:latin typeface="Calibri"/>
              <a:ea typeface="Calibri"/>
              <a:cs typeface="Calibri"/>
              <a:sym typeface="Calibri"/>
            </a:endParaRPr>
          </a:p>
          <a:p>
            <a:pPr marL="342900" lvl="0" indent="-190500" algn="l" rtl="0">
              <a:spcBef>
                <a:spcPts val="480"/>
              </a:spcBef>
              <a:spcAft>
                <a:spcPts val="0"/>
              </a:spcAft>
              <a:buNone/>
            </a:pPr>
            <a:endParaRPr sz="2400">
              <a:solidFill>
                <a:srgbClr val="000000"/>
              </a:solidFill>
              <a:latin typeface="Calibri"/>
              <a:ea typeface="Calibri"/>
              <a:cs typeface="Calibri"/>
              <a:sym typeface="Calibri"/>
            </a:endParaRPr>
          </a:p>
          <a:p>
            <a:pPr marL="342900" lvl="0" indent="-184150" algn="l" rtl="0">
              <a:spcBef>
                <a:spcPts val="500"/>
              </a:spcBef>
              <a:spcAft>
                <a:spcPts val="0"/>
              </a:spcAft>
              <a:buNone/>
            </a:pPr>
            <a:endParaRPr sz="2500">
              <a:solidFill>
                <a:srgbClr val="000000"/>
              </a:solidFill>
              <a:latin typeface="Calibri"/>
              <a:ea typeface="Calibri"/>
              <a:cs typeface="Calibri"/>
              <a:sym typeface="Calibri"/>
            </a:endParaRPr>
          </a:p>
          <a:p>
            <a:pPr marL="365760" lvl="1" indent="0" algn="l" rtl="0">
              <a:spcBef>
                <a:spcPts val="400"/>
              </a:spcBef>
              <a:spcAft>
                <a:spcPts val="0"/>
              </a:spcAft>
              <a:buNone/>
            </a:pPr>
            <a:endParaRPr sz="2000">
              <a:solidFill>
                <a:srgbClr val="000000"/>
              </a:solidFill>
              <a:latin typeface="Calibri"/>
              <a:ea typeface="Calibri"/>
              <a:cs typeface="Calibri"/>
              <a:sym typeface="Calibri"/>
            </a:endParaRPr>
          </a:p>
          <a:p>
            <a:pPr marL="651510" lvl="1" indent="-158750" algn="l" rtl="0">
              <a:spcBef>
                <a:spcPts val="400"/>
              </a:spcBef>
              <a:spcAft>
                <a:spcPts val="0"/>
              </a:spcAft>
              <a:buNone/>
            </a:pPr>
            <a:endParaRPr sz="2000">
              <a:solidFill>
                <a:srgbClr val="000000"/>
              </a:solidFill>
              <a:latin typeface="Calibri"/>
              <a:ea typeface="Calibri"/>
              <a:cs typeface="Calibri"/>
              <a:sym typeface="Calibri"/>
            </a:endParaRPr>
          </a:p>
          <a:p>
            <a:pPr marL="651510" lvl="1" indent="-165100" algn="l" rtl="0">
              <a:spcBef>
                <a:spcPts val="380"/>
              </a:spcBef>
              <a:spcAft>
                <a:spcPts val="0"/>
              </a:spcAft>
              <a:buNone/>
            </a:pPr>
            <a:endParaRPr sz="1900">
              <a:solidFill>
                <a:srgbClr val="000000"/>
              </a:solidFill>
              <a:latin typeface="Calibri"/>
              <a:ea typeface="Calibri"/>
              <a:cs typeface="Calibri"/>
              <a:sym typeface="Calibri"/>
            </a:endParaRPr>
          </a:p>
          <a:p>
            <a:pPr marL="342900" lvl="0" indent="-139700" algn="l" rtl="0">
              <a:spcBef>
                <a:spcPts val="640"/>
              </a:spcBef>
              <a:spcAft>
                <a:spcPts val="0"/>
              </a:spcAft>
              <a:buNone/>
            </a:pPr>
            <a:endParaRPr sz="3200">
              <a:solidFill>
                <a:srgbClr val="000000"/>
              </a:solidFill>
              <a:latin typeface="Calibri"/>
              <a:ea typeface="Calibri"/>
              <a:cs typeface="Calibri"/>
              <a:sym typeface="Calibri"/>
            </a:endParaRPr>
          </a:p>
        </p:txBody>
      </p:sp>
      <p:pic>
        <p:nvPicPr>
          <p:cNvPr id="99" name="Google Shape;99;p15" descr="C:\Users\c3344\AppData\Local\Microsoft\Windows\Temporary Internet Files\Content.IE5\BXCKXXMC\blockpage[1].gif"/>
          <p:cNvPicPr preferRelativeResize="0"/>
          <p:nvPr/>
        </p:nvPicPr>
        <p:blipFill rotWithShape="1">
          <a:blip r:embed="rId3">
            <a:alphaModFix/>
          </a:blip>
          <a:srcRect/>
          <a:stretch/>
        </p:blipFill>
        <p:spPr>
          <a:xfrm>
            <a:off x="5134076" y="2387178"/>
            <a:ext cx="15347" cy="7144"/>
          </a:xfrm>
          <a:prstGeom prst="rect">
            <a:avLst/>
          </a:prstGeom>
          <a:noFill/>
          <a:ln>
            <a:noFill/>
          </a:ln>
        </p:spPr>
      </p:pic>
      <p:pic>
        <p:nvPicPr>
          <p:cNvPr id="100" name="Google Shape;100;p15" descr="C:\Users\c3344\AppData\Local\Microsoft\Windows\Temporary Internet Files\Content.IE5\431HJC6H\blockpage[1].gif"/>
          <p:cNvPicPr preferRelativeResize="0"/>
          <p:nvPr/>
        </p:nvPicPr>
        <p:blipFill rotWithShape="1">
          <a:blip r:embed="rId3">
            <a:alphaModFix/>
          </a:blip>
          <a:srcRect/>
          <a:stretch/>
        </p:blipFill>
        <p:spPr>
          <a:xfrm>
            <a:off x="5134076" y="2387178"/>
            <a:ext cx="15347" cy="7144"/>
          </a:xfrm>
          <a:prstGeom prst="rect">
            <a:avLst/>
          </a:prstGeom>
          <a:noFill/>
          <a:ln>
            <a:noFill/>
          </a:ln>
        </p:spPr>
      </p:pic>
      <p:pic>
        <p:nvPicPr>
          <p:cNvPr id="101" name="Google Shape;101;p15" descr="C:\Users\c3344\AppData\Local\Microsoft\Windows\Temporary Internet Files\Content.IE5\2G8HVMOL\blockpage[1].gif"/>
          <p:cNvPicPr preferRelativeResize="0"/>
          <p:nvPr/>
        </p:nvPicPr>
        <p:blipFill rotWithShape="1">
          <a:blip r:embed="rId3">
            <a:alphaModFix/>
          </a:blip>
          <a:srcRect/>
          <a:stretch/>
        </p:blipFill>
        <p:spPr>
          <a:xfrm>
            <a:off x="5134076" y="2387178"/>
            <a:ext cx="15347" cy="7144"/>
          </a:xfrm>
          <a:prstGeom prst="rect">
            <a:avLst/>
          </a:prstGeom>
          <a:noFill/>
          <a:ln>
            <a:noFill/>
          </a:ln>
        </p:spPr>
      </p:pic>
      <p:pic>
        <p:nvPicPr>
          <p:cNvPr id="102" name="Google Shape;102;p15" descr="C:\Users\c3344\AppData\Local\Microsoft\Windows\Temporary Internet Files\Content.IE5\V3F8M42R\blockpage[1].gif"/>
          <p:cNvPicPr preferRelativeResize="0"/>
          <p:nvPr/>
        </p:nvPicPr>
        <p:blipFill rotWithShape="1">
          <a:blip r:embed="rId3">
            <a:alphaModFix/>
          </a:blip>
          <a:srcRect/>
          <a:stretch/>
        </p:blipFill>
        <p:spPr>
          <a:xfrm>
            <a:off x="5134076" y="2387178"/>
            <a:ext cx="15347" cy="71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ctrTitle"/>
          </p:nvPr>
        </p:nvSpPr>
        <p:spPr>
          <a:xfrm>
            <a:off x="1447800" y="138625"/>
            <a:ext cx="4776000" cy="506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1800"/>
              <a:t>Some Roundabouts aka Traffic Circles In Arizona</a:t>
            </a:r>
            <a:endParaRPr sz="1800"/>
          </a:p>
        </p:txBody>
      </p:sp>
      <p:pic>
        <p:nvPicPr>
          <p:cNvPr id="108" name="Google Shape;108;p16"/>
          <p:cNvPicPr preferRelativeResize="0"/>
          <p:nvPr/>
        </p:nvPicPr>
        <p:blipFill>
          <a:blip r:embed="rId3">
            <a:alphaModFix/>
          </a:blip>
          <a:stretch>
            <a:fillRect/>
          </a:stretch>
        </p:blipFill>
        <p:spPr>
          <a:xfrm>
            <a:off x="6744204" y="345850"/>
            <a:ext cx="2247400" cy="2087202"/>
          </a:xfrm>
          <a:prstGeom prst="rect">
            <a:avLst/>
          </a:prstGeom>
          <a:noFill/>
          <a:ln>
            <a:noFill/>
          </a:ln>
        </p:spPr>
      </p:pic>
      <p:pic>
        <p:nvPicPr>
          <p:cNvPr id="109" name="Google Shape;109;p16"/>
          <p:cNvPicPr preferRelativeResize="0"/>
          <p:nvPr/>
        </p:nvPicPr>
        <p:blipFill>
          <a:blip r:embed="rId4">
            <a:alphaModFix/>
          </a:blip>
          <a:stretch>
            <a:fillRect/>
          </a:stretch>
        </p:blipFill>
        <p:spPr>
          <a:xfrm>
            <a:off x="6744200" y="2660425"/>
            <a:ext cx="2247399" cy="2038047"/>
          </a:xfrm>
          <a:prstGeom prst="rect">
            <a:avLst/>
          </a:prstGeom>
          <a:noFill/>
          <a:ln>
            <a:noFill/>
          </a:ln>
        </p:spPr>
      </p:pic>
      <p:pic>
        <p:nvPicPr>
          <p:cNvPr id="110" name="Google Shape;110;p16"/>
          <p:cNvPicPr preferRelativeResize="0"/>
          <p:nvPr/>
        </p:nvPicPr>
        <p:blipFill>
          <a:blip r:embed="rId5">
            <a:alphaModFix/>
          </a:blip>
          <a:stretch>
            <a:fillRect/>
          </a:stretch>
        </p:blipFill>
        <p:spPr>
          <a:xfrm>
            <a:off x="4228875" y="645025"/>
            <a:ext cx="2247400" cy="2202947"/>
          </a:xfrm>
          <a:prstGeom prst="rect">
            <a:avLst/>
          </a:prstGeom>
          <a:noFill/>
          <a:ln>
            <a:noFill/>
          </a:ln>
        </p:spPr>
      </p:pic>
      <p:pic>
        <p:nvPicPr>
          <p:cNvPr id="111" name="Google Shape;111;p16"/>
          <p:cNvPicPr preferRelativeResize="0"/>
          <p:nvPr/>
        </p:nvPicPr>
        <p:blipFill>
          <a:blip r:embed="rId6">
            <a:alphaModFix/>
          </a:blip>
          <a:stretch>
            <a:fillRect/>
          </a:stretch>
        </p:blipFill>
        <p:spPr>
          <a:xfrm>
            <a:off x="4228875" y="3031350"/>
            <a:ext cx="2247400" cy="1950560"/>
          </a:xfrm>
          <a:prstGeom prst="rect">
            <a:avLst/>
          </a:prstGeom>
          <a:noFill/>
          <a:ln>
            <a:noFill/>
          </a:ln>
        </p:spPr>
      </p:pic>
      <p:pic>
        <p:nvPicPr>
          <p:cNvPr id="112" name="Google Shape;112;p16"/>
          <p:cNvPicPr preferRelativeResize="0"/>
          <p:nvPr/>
        </p:nvPicPr>
        <p:blipFill>
          <a:blip r:embed="rId7">
            <a:alphaModFix/>
          </a:blip>
          <a:stretch>
            <a:fillRect/>
          </a:stretch>
        </p:blipFill>
        <p:spPr>
          <a:xfrm>
            <a:off x="1713550" y="639738"/>
            <a:ext cx="2247401" cy="2213516"/>
          </a:xfrm>
          <a:prstGeom prst="rect">
            <a:avLst/>
          </a:prstGeom>
          <a:noFill/>
          <a:ln>
            <a:noFill/>
          </a:ln>
        </p:spPr>
      </p:pic>
      <p:pic>
        <p:nvPicPr>
          <p:cNvPr id="113" name="Google Shape;113;p16"/>
          <p:cNvPicPr preferRelativeResize="0"/>
          <p:nvPr/>
        </p:nvPicPr>
        <p:blipFill>
          <a:blip r:embed="rId8">
            <a:alphaModFix/>
          </a:blip>
          <a:stretch>
            <a:fillRect/>
          </a:stretch>
        </p:blipFill>
        <p:spPr>
          <a:xfrm>
            <a:off x="1713550" y="2970137"/>
            <a:ext cx="2247399" cy="20729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150825" y="833125"/>
            <a:ext cx="8104500" cy="497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2500"/>
              <a:t>History of Roundabout LRS Representation</a:t>
            </a:r>
            <a:endParaRPr sz="1200"/>
          </a:p>
        </p:txBody>
      </p:sp>
      <p:sp>
        <p:nvSpPr>
          <p:cNvPr id="119" name="Google Shape;119;p17"/>
          <p:cNvSpPr txBox="1">
            <a:spLocks noGrp="1"/>
          </p:cNvSpPr>
          <p:nvPr>
            <p:ph type="title"/>
          </p:nvPr>
        </p:nvSpPr>
        <p:spPr>
          <a:xfrm>
            <a:off x="150825" y="2709650"/>
            <a:ext cx="8580600" cy="2265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sz="1800"/>
          </a:p>
          <a:p>
            <a:pPr marL="457200" lvl="0" indent="-323850" algn="l" rtl="0">
              <a:spcBef>
                <a:spcPts val="0"/>
              </a:spcBef>
              <a:spcAft>
                <a:spcPts val="0"/>
              </a:spcAft>
              <a:buSzPts val="1500"/>
              <a:buChar char="●"/>
            </a:pPr>
            <a:r>
              <a:rPr lang="en-US" sz="1500"/>
              <a:t>Roundabouts first started popping up in Arizona around 15 years ago. Since then, data collection on roundabouts have given headaches to many analysts around the State.</a:t>
            </a:r>
            <a:endParaRPr sz="1500"/>
          </a:p>
          <a:p>
            <a:pPr marL="457200" lvl="0" indent="-323850" algn="l" rtl="0">
              <a:spcBef>
                <a:spcPts val="0"/>
              </a:spcBef>
              <a:spcAft>
                <a:spcPts val="0"/>
              </a:spcAft>
              <a:buSzPts val="1500"/>
              <a:buChar char="●"/>
            </a:pPr>
            <a:r>
              <a:rPr lang="en-US" sz="1500"/>
              <a:t>Shortly afterward, Arizona had an explosion of roundabout installations. Today there are over 80 or so roundabouts in ADOT’s Arizona Transportation Information System (ATIS) as well as hundreds of more local roundabouts.</a:t>
            </a:r>
            <a:endParaRPr sz="1500"/>
          </a:p>
          <a:p>
            <a:pPr marL="457200" lvl="0" indent="-323850" algn="l" rtl="0">
              <a:spcBef>
                <a:spcPts val="0"/>
              </a:spcBef>
              <a:spcAft>
                <a:spcPts val="0"/>
              </a:spcAft>
              <a:buSzPts val="1500"/>
              <a:buChar char="●"/>
            </a:pPr>
            <a:r>
              <a:rPr lang="en-US" sz="1500"/>
              <a:t>The influx of roundabouts brought the need to create guidelines for LRS representation. These guidelines enhance the accuracy of data collection while still allowing for flexibility in representation (rules vs guidelines).</a:t>
            </a:r>
            <a:endParaRPr sz="1500"/>
          </a:p>
        </p:txBody>
      </p:sp>
      <p:pic>
        <p:nvPicPr>
          <p:cNvPr id="120" name="Google Shape;120;p17"/>
          <p:cNvPicPr preferRelativeResize="0"/>
          <p:nvPr/>
        </p:nvPicPr>
        <p:blipFill>
          <a:blip r:embed="rId3">
            <a:alphaModFix/>
          </a:blip>
          <a:stretch>
            <a:fillRect/>
          </a:stretch>
        </p:blipFill>
        <p:spPr>
          <a:xfrm>
            <a:off x="410545" y="1362470"/>
            <a:ext cx="1457675" cy="1422275"/>
          </a:xfrm>
          <a:prstGeom prst="rect">
            <a:avLst/>
          </a:prstGeom>
          <a:noFill/>
          <a:ln>
            <a:noFill/>
          </a:ln>
        </p:spPr>
      </p:pic>
      <p:pic>
        <p:nvPicPr>
          <p:cNvPr id="121" name="Google Shape;121;p17"/>
          <p:cNvPicPr preferRelativeResize="0"/>
          <p:nvPr/>
        </p:nvPicPr>
        <p:blipFill>
          <a:blip r:embed="rId4">
            <a:alphaModFix/>
          </a:blip>
          <a:stretch>
            <a:fillRect/>
          </a:stretch>
        </p:blipFill>
        <p:spPr>
          <a:xfrm>
            <a:off x="2351100" y="1337673"/>
            <a:ext cx="1457675" cy="1471866"/>
          </a:xfrm>
          <a:prstGeom prst="rect">
            <a:avLst/>
          </a:prstGeom>
          <a:noFill/>
          <a:ln>
            <a:noFill/>
          </a:ln>
        </p:spPr>
      </p:pic>
      <p:pic>
        <p:nvPicPr>
          <p:cNvPr id="122" name="Google Shape;122;p17"/>
          <p:cNvPicPr preferRelativeResize="0"/>
          <p:nvPr/>
        </p:nvPicPr>
        <p:blipFill>
          <a:blip r:embed="rId5">
            <a:alphaModFix/>
          </a:blip>
          <a:stretch>
            <a:fillRect/>
          </a:stretch>
        </p:blipFill>
        <p:spPr>
          <a:xfrm>
            <a:off x="4291650" y="1330225"/>
            <a:ext cx="1581938" cy="1471875"/>
          </a:xfrm>
          <a:prstGeom prst="rect">
            <a:avLst/>
          </a:prstGeom>
          <a:noFill/>
          <a:ln>
            <a:noFill/>
          </a:ln>
        </p:spPr>
      </p:pic>
      <p:pic>
        <p:nvPicPr>
          <p:cNvPr id="123" name="Google Shape;123;p17"/>
          <p:cNvPicPr preferRelativeResize="0"/>
          <p:nvPr/>
        </p:nvPicPr>
        <p:blipFill>
          <a:blip r:embed="rId6">
            <a:alphaModFix/>
          </a:blip>
          <a:stretch>
            <a:fillRect/>
          </a:stretch>
        </p:blipFill>
        <p:spPr>
          <a:xfrm>
            <a:off x="6356450" y="1330224"/>
            <a:ext cx="1215246" cy="1471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150825" y="833125"/>
            <a:ext cx="8104500" cy="540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2500"/>
              <a:t>LRS Representation:  Differences Between Local Suppliers</a:t>
            </a:r>
            <a:endParaRPr sz="2500"/>
          </a:p>
          <a:p>
            <a:pPr marL="0" lvl="0" indent="0" algn="l" rtl="0">
              <a:spcBef>
                <a:spcPts val="0"/>
              </a:spcBef>
              <a:spcAft>
                <a:spcPts val="0"/>
              </a:spcAft>
              <a:buNone/>
            </a:pPr>
            <a:endParaRPr sz="1800"/>
          </a:p>
        </p:txBody>
      </p:sp>
      <p:sp>
        <p:nvSpPr>
          <p:cNvPr id="129" name="Google Shape;129;p18"/>
          <p:cNvSpPr txBox="1">
            <a:spLocks noGrp="1"/>
          </p:cNvSpPr>
          <p:nvPr>
            <p:ph type="title"/>
          </p:nvPr>
        </p:nvSpPr>
        <p:spPr>
          <a:xfrm>
            <a:off x="161438" y="1373413"/>
            <a:ext cx="8634300" cy="41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800" b="1"/>
              <a:t>                 Yavapai County                                 Graham County                         Yuma County</a:t>
            </a:r>
            <a:endParaRPr sz="1800" b="1"/>
          </a:p>
        </p:txBody>
      </p:sp>
      <p:pic>
        <p:nvPicPr>
          <p:cNvPr id="130" name="Google Shape;130;p18"/>
          <p:cNvPicPr preferRelativeResize="0"/>
          <p:nvPr/>
        </p:nvPicPr>
        <p:blipFill>
          <a:blip r:embed="rId3">
            <a:alphaModFix/>
          </a:blip>
          <a:stretch>
            <a:fillRect/>
          </a:stretch>
        </p:blipFill>
        <p:spPr>
          <a:xfrm>
            <a:off x="6395413" y="1853275"/>
            <a:ext cx="2587144" cy="2481550"/>
          </a:xfrm>
          <a:prstGeom prst="rect">
            <a:avLst/>
          </a:prstGeom>
          <a:noFill/>
          <a:ln>
            <a:noFill/>
          </a:ln>
        </p:spPr>
      </p:pic>
      <p:sp>
        <p:nvSpPr>
          <p:cNvPr id="131" name="Google Shape;131;p18"/>
          <p:cNvSpPr txBox="1"/>
          <p:nvPr/>
        </p:nvSpPr>
        <p:spPr>
          <a:xfrm>
            <a:off x="487975" y="4404600"/>
            <a:ext cx="8431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Each suppliers differences in design (at the time of reference) further emphasized the need for ATIS LRS roundabout standardization.</a:t>
            </a:r>
            <a:endParaRPr>
              <a:latin typeface="Calibri"/>
              <a:ea typeface="Calibri"/>
              <a:cs typeface="Calibri"/>
              <a:sym typeface="Calibri"/>
            </a:endParaRPr>
          </a:p>
        </p:txBody>
      </p:sp>
      <p:pic>
        <p:nvPicPr>
          <p:cNvPr id="132" name="Google Shape;132;p18"/>
          <p:cNvPicPr preferRelativeResize="0"/>
          <p:nvPr/>
        </p:nvPicPr>
        <p:blipFill>
          <a:blip r:embed="rId4">
            <a:alphaModFix/>
          </a:blip>
          <a:stretch>
            <a:fillRect/>
          </a:stretch>
        </p:blipFill>
        <p:spPr>
          <a:xfrm>
            <a:off x="112375" y="1853288"/>
            <a:ext cx="3397744" cy="2481550"/>
          </a:xfrm>
          <a:prstGeom prst="rect">
            <a:avLst/>
          </a:prstGeom>
          <a:noFill/>
          <a:ln>
            <a:noFill/>
          </a:ln>
        </p:spPr>
      </p:pic>
      <p:pic>
        <p:nvPicPr>
          <p:cNvPr id="133" name="Google Shape;133;p18"/>
          <p:cNvPicPr preferRelativeResize="0"/>
          <p:nvPr/>
        </p:nvPicPr>
        <p:blipFill>
          <a:blip r:embed="rId5">
            <a:alphaModFix/>
          </a:blip>
          <a:stretch>
            <a:fillRect/>
          </a:stretch>
        </p:blipFill>
        <p:spPr>
          <a:xfrm>
            <a:off x="3874450" y="1853288"/>
            <a:ext cx="2156649" cy="2481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141600" y="735000"/>
            <a:ext cx="8860800" cy="497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2500"/>
              <a:t>LRS Representation:   Converting Local to State Design           </a:t>
            </a:r>
            <a:endParaRPr sz="1200"/>
          </a:p>
        </p:txBody>
      </p:sp>
      <p:sp>
        <p:nvSpPr>
          <p:cNvPr id="139" name="Google Shape;139;p19"/>
          <p:cNvSpPr txBox="1">
            <a:spLocks noGrp="1"/>
          </p:cNvSpPr>
          <p:nvPr>
            <p:ph type="title"/>
          </p:nvPr>
        </p:nvSpPr>
        <p:spPr>
          <a:xfrm>
            <a:off x="150825" y="1362475"/>
            <a:ext cx="2098200" cy="3670800"/>
          </a:xfrm>
          <a:prstGeom prst="rect">
            <a:avLst/>
          </a:prstGeom>
          <a:noFill/>
          <a:ln>
            <a:noFill/>
          </a:ln>
        </p:spPr>
        <p:txBody>
          <a:bodyPr spcFirstLastPara="1" wrap="square" lIns="91425" tIns="45700" rIns="91425" bIns="45700" anchor="ctr" anchorCtr="0">
            <a:noAutofit/>
          </a:bodyPr>
          <a:lstStyle/>
          <a:p>
            <a:pPr marL="457200" lvl="0" indent="-342900" algn="l" rtl="0">
              <a:spcBef>
                <a:spcPts val="0"/>
              </a:spcBef>
              <a:spcAft>
                <a:spcPts val="0"/>
              </a:spcAft>
              <a:buSzPts val="1800"/>
              <a:buChar char="●"/>
            </a:pPr>
            <a:r>
              <a:rPr lang="en-US" sz="1800"/>
              <a:t>The left image shows the unaligned local centerline before it is transitioned into the State LRS centerline.</a:t>
            </a:r>
            <a:br>
              <a:rPr lang="en-US" sz="1800"/>
            </a:br>
            <a:endParaRPr sz="400"/>
          </a:p>
          <a:p>
            <a:pPr marL="457200" lvl="0" indent="-342900" algn="l" rtl="0">
              <a:spcBef>
                <a:spcPts val="0"/>
              </a:spcBef>
              <a:spcAft>
                <a:spcPts val="0"/>
              </a:spcAft>
              <a:buSzPts val="1800"/>
              <a:buChar char="●"/>
            </a:pPr>
            <a:r>
              <a:rPr lang="en-US" sz="1800"/>
              <a:t>The right image shows the State LRS representation after transition. </a:t>
            </a:r>
            <a:endParaRPr sz="1800"/>
          </a:p>
        </p:txBody>
      </p:sp>
      <p:pic>
        <p:nvPicPr>
          <p:cNvPr id="140" name="Google Shape;140;p19"/>
          <p:cNvPicPr preferRelativeResize="0"/>
          <p:nvPr/>
        </p:nvPicPr>
        <p:blipFill>
          <a:blip r:embed="rId3">
            <a:alphaModFix/>
          </a:blip>
          <a:stretch>
            <a:fillRect/>
          </a:stretch>
        </p:blipFill>
        <p:spPr>
          <a:xfrm>
            <a:off x="2493452" y="1443075"/>
            <a:ext cx="3189673" cy="3590225"/>
          </a:xfrm>
          <a:prstGeom prst="rect">
            <a:avLst/>
          </a:prstGeom>
          <a:noFill/>
          <a:ln>
            <a:noFill/>
          </a:ln>
        </p:spPr>
      </p:pic>
      <p:pic>
        <p:nvPicPr>
          <p:cNvPr id="141" name="Google Shape;141;p19"/>
          <p:cNvPicPr preferRelativeResize="0"/>
          <p:nvPr/>
        </p:nvPicPr>
        <p:blipFill>
          <a:blip r:embed="rId4">
            <a:alphaModFix/>
          </a:blip>
          <a:stretch>
            <a:fillRect/>
          </a:stretch>
        </p:blipFill>
        <p:spPr>
          <a:xfrm>
            <a:off x="5807350" y="1443075"/>
            <a:ext cx="3001126" cy="3590222"/>
          </a:xfrm>
          <a:prstGeom prst="rect">
            <a:avLst/>
          </a:prstGeom>
          <a:noFill/>
          <a:ln>
            <a:noFill/>
          </a:ln>
        </p:spPr>
      </p:pic>
      <p:sp>
        <p:nvSpPr>
          <p:cNvPr id="142" name="Google Shape;142;p19"/>
          <p:cNvSpPr txBox="1"/>
          <p:nvPr/>
        </p:nvSpPr>
        <p:spPr>
          <a:xfrm>
            <a:off x="3404138" y="1073775"/>
            <a:ext cx="209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4400"/>
              <a:buFont typeface="Calibri"/>
              <a:buNone/>
            </a:pPr>
            <a:r>
              <a:rPr lang="en-US" sz="1800" b="1">
                <a:solidFill>
                  <a:schemeClr val="dk1"/>
                </a:solidFill>
                <a:latin typeface="Calibri"/>
                <a:ea typeface="Calibri"/>
                <a:cs typeface="Calibri"/>
                <a:sym typeface="Calibri"/>
              </a:rPr>
              <a:t>Local </a:t>
            </a:r>
            <a:r>
              <a:rPr lang="en-US" sz="1000" b="1">
                <a:solidFill>
                  <a:schemeClr val="dk1"/>
                </a:solidFill>
                <a:latin typeface="Calibri"/>
                <a:ea typeface="Calibri"/>
                <a:cs typeface="Calibri"/>
                <a:sym typeface="Calibri"/>
              </a:rPr>
              <a:t>(Original Centerline)</a:t>
            </a:r>
            <a:r>
              <a:rPr lang="en-US" sz="1800" b="1">
                <a:solidFill>
                  <a:schemeClr val="dk1"/>
                </a:solidFill>
                <a:latin typeface="Calibri"/>
                <a:ea typeface="Calibri"/>
                <a:cs typeface="Calibri"/>
                <a:sym typeface="Calibri"/>
              </a:rPr>
              <a:t> </a:t>
            </a:r>
            <a:endParaRPr sz="1800" b="1">
              <a:latin typeface="Calibri"/>
              <a:ea typeface="Calibri"/>
              <a:cs typeface="Calibri"/>
              <a:sym typeface="Calibri"/>
            </a:endParaRPr>
          </a:p>
        </p:txBody>
      </p:sp>
      <p:sp>
        <p:nvSpPr>
          <p:cNvPr id="143" name="Google Shape;143;p19"/>
          <p:cNvSpPr txBox="1"/>
          <p:nvPr/>
        </p:nvSpPr>
        <p:spPr>
          <a:xfrm>
            <a:off x="6347500" y="1073775"/>
            <a:ext cx="2098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latin typeface="Calibri"/>
                <a:ea typeface="Calibri"/>
                <a:cs typeface="Calibri"/>
                <a:sym typeface="Calibri"/>
              </a:rPr>
              <a:t>State</a:t>
            </a:r>
            <a:endParaRPr sz="1800"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150825" y="865375"/>
            <a:ext cx="8104500" cy="497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2500"/>
              <a:t>Using Demarcation Points to Align Local &amp; State Routes</a:t>
            </a:r>
            <a:endParaRPr sz="2500"/>
          </a:p>
        </p:txBody>
      </p:sp>
      <p:sp>
        <p:nvSpPr>
          <p:cNvPr id="149" name="Google Shape;149;p20"/>
          <p:cNvSpPr txBox="1">
            <a:spLocks noGrp="1"/>
          </p:cNvSpPr>
          <p:nvPr>
            <p:ph type="title"/>
          </p:nvPr>
        </p:nvSpPr>
        <p:spPr>
          <a:xfrm>
            <a:off x="150825" y="1410850"/>
            <a:ext cx="3501300" cy="3545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1500"/>
              <a:t>ADOT uses demarcation points to synchronize/align multiple separate roadway networks. This alignment is done with two demarcation types:</a:t>
            </a:r>
            <a:endParaRPr sz="1500"/>
          </a:p>
          <a:p>
            <a:pPr marL="0" lvl="0" indent="0" algn="l" rtl="0">
              <a:spcBef>
                <a:spcPts val="0"/>
              </a:spcBef>
              <a:spcAft>
                <a:spcPts val="0"/>
              </a:spcAft>
              <a:buClr>
                <a:schemeClr val="dk1"/>
              </a:buClr>
              <a:buSzPts val="4400"/>
              <a:buFont typeface="Calibri"/>
              <a:buNone/>
            </a:pPr>
            <a:endParaRPr sz="1500"/>
          </a:p>
          <a:p>
            <a:pPr marL="457200" lvl="0" indent="-323850" algn="l" rtl="0">
              <a:spcBef>
                <a:spcPts val="0"/>
              </a:spcBef>
              <a:spcAft>
                <a:spcPts val="0"/>
              </a:spcAft>
              <a:buSzPts val="1500"/>
              <a:buChar char="●"/>
            </a:pPr>
            <a:r>
              <a:rPr lang="en-US" sz="1500" b="1"/>
              <a:t>Reach demarcation points:</a:t>
            </a:r>
            <a:endParaRPr sz="1500" b="1"/>
          </a:p>
          <a:p>
            <a:pPr marL="457200" lvl="0" indent="0" algn="l" rtl="0">
              <a:spcBef>
                <a:spcPts val="0"/>
              </a:spcBef>
              <a:spcAft>
                <a:spcPts val="0"/>
              </a:spcAft>
              <a:buNone/>
            </a:pPr>
            <a:r>
              <a:rPr lang="en-US" sz="1500">
                <a:latin typeface="Calibri"/>
                <a:ea typeface="Calibri"/>
                <a:cs typeface="Calibri"/>
                <a:sym typeface="Calibri"/>
              </a:rPr>
              <a:t>Enforces all routes within a specific distance pass through a common point (x,y).</a:t>
            </a:r>
            <a:endParaRPr sz="1500">
              <a:latin typeface="Calibri"/>
              <a:ea typeface="Calibri"/>
              <a:cs typeface="Calibri"/>
              <a:sym typeface="Calibri"/>
            </a:endParaRPr>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US" sz="1500" b="1"/>
              <a:t>Align demarcation points</a:t>
            </a:r>
            <a:endParaRPr sz="1500" b="1"/>
          </a:p>
          <a:p>
            <a:pPr marL="457200" lvl="0" indent="0" algn="l" rtl="0">
              <a:spcBef>
                <a:spcPts val="0"/>
              </a:spcBef>
              <a:spcAft>
                <a:spcPts val="0"/>
              </a:spcAft>
              <a:buNone/>
            </a:pPr>
            <a:r>
              <a:rPr lang="en-US" sz="1500">
                <a:latin typeface="Calibri"/>
                <a:ea typeface="Calibri"/>
                <a:cs typeface="Calibri"/>
                <a:sym typeface="Calibri"/>
              </a:rPr>
              <a:t>Enforces spatial concurrency between two or more routes between a pair of points</a:t>
            </a:r>
            <a:endParaRPr sz="1500">
              <a:latin typeface="Calibri"/>
              <a:ea typeface="Calibri"/>
              <a:cs typeface="Calibri"/>
              <a:sym typeface="Calibri"/>
            </a:endParaRPr>
          </a:p>
        </p:txBody>
      </p:sp>
      <p:pic>
        <p:nvPicPr>
          <p:cNvPr id="150" name="Google Shape;150;p20"/>
          <p:cNvPicPr preferRelativeResize="0"/>
          <p:nvPr/>
        </p:nvPicPr>
        <p:blipFill>
          <a:blip r:embed="rId3">
            <a:alphaModFix/>
          </a:blip>
          <a:stretch>
            <a:fillRect/>
          </a:stretch>
        </p:blipFill>
        <p:spPr>
          <a:xfrm>
            <a:off x="3887600" y="1362475"/>
            <a:ext cx="5030674" cy="1701533"/>
          </a:xfrm>
          <a:prstGeom prst="rect">
            <a:avLst/>
          </a:prstGeom>
          <a:noFill/>
          <a:ln>
            <a:noFill/>
          </a:ln>
        </p:spPr>
      </p:pic>
      <p:pic>
        <p:nvPicPr>
          <p:cNvPr id="151" name="Google Shape;151;p20"/>
          <p:cNvPicPr preferRelativeResize="0"/>
          <p:nvPr/>
        </p:nvPicPr>
        <p:blipFill>
          <a:blip r:embed="rId4">
            <a:alphaModFix/>
          </a:blip>
          <a:stretch>
            <a:fillRect/>
          </a:stretch>
        </p:blipFill>
        <p:spPr>
          <a:xfrm>
            <a:off x="3887599" y="3203897"/>
            <a:ext cx="5107323" cy="1752353"/>
          </a:xfrm>
          <a:prstGeom prst="rect">
            <a:avLst/>
          </a:prstGeom>
          <a:noFill/>
          <a:ln>
            <a:noFill/>
          </a:ln>
        </p:spPr>
      </p:pic>
      <p:pic>
        <p:nvPicPr>
          <p:cNvPr id="152" name="Google Shape;152;p20"/>
          <p:cNvPicPr preferRelativeResize="0"/>
          <p:nvPr/>
        </p:nvPicPr>
        <p:blipFill>
          <a:blip r:embed="rId5">
            <a:alphaModFix/>
          </a:blip>
          <a:stretch>
            <a:fillRect/>
          </a:stretch>
        </p:blipFill>
        <p:spPr>
          <a:xfrm>
            <a:off x="3887600" y="1315380"/>
            <a:ext cx="5107324" cy="17957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150825" y="833125"/>
            <a:ext cx="8104500" cy="497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2500"/>
              <a:t>LRS Representation:  Allowing for overlapping representation</a:t>
            </a:r>
            <a:br>
              <a:rPr lang="en-US" sz="2500"/>
            </a:br>
            <a:r>
              <a:rPr lang="en-US" sz="2500"/>
              <a:t>		</a:t>
            </a:r>
            <a:endParaRPr sz="2500"/>
          </a:p>
        </p:txBody>
      </p:sp>
      <p:pic>
        <p:nvPicPr>
          <p:cNvPr id="158" name="Google Shape;158;p21"/>
          <p:cNvPicPr preferRelativeResize="0"/>
          <p:nvPr/>
        </p:nvPicPr>
        <p:blipFill>
          <a:blip r:embed="rId3">
            <a:alphaModFix/>
          </a:blip>
          <a:stretch>
            <a:fillRect/>
          </a:stretch>
        </p:blipFill>
        <p:spPr>
          <a:xfrm>
            <a:off x="5788525" y="1428325"/>
            <a:ext cx="2927097" cy="3715175"/>
          </a:xfrm>
          <a:prstGeom prst="rect">
            <a:avLst/>
          </a:prstGeom>
          <a:noFill/>
          <a:ln>
            <a:noFill/>
          </a:ln>
        </p:spPr>
      </p:pic>
      <p:pic>
        <p:nvPicPr>
          <p:cNvPr id="159" name="Google Shape;159;p21"/>
          <p:cNvPicPr preferRelativeResize="0"/>
          <p:nvPr/>
        </p:nvPicPr>
        <p:blipFill>
          <a:blip r:embed="rId4">
            <a:alphaModFix/>
          </a:blip>
          <a:stretch>
            <a:fillRect/>
          </a:stretch>
        </p:blipFill>
        <p:spPr>
          <a:xfrm>
            <a:off x="2819450" y="1428325"/>
            <a:ext cx="2828600" cy="3651400"/>
          </a:xfrm>
          <a:prstGeom prst="rect">
            <a:avLst/>
          </a:prstGeom>
          <a:noFill/>
          <a:ln>
            <a:noFill/>
          </a:ln>
        </p:spPr>
      </p:pic>
      <p:sp>
        <p:nvSpPr>
          <p:cNvPr id="160" name="Google Shape;160;p21"/>
          <p:cNvSpPr txBox="1">
            <a:spLocks noGrp="1"/>
          </p:cNvSpPr>
          <p:nvPr>
            <p:ph type="title"/>
          </p:nvPr>
        </p:nvSpPr>
        <p:spPr>
          <a:xfrm>
            <a:off x="150825" y="1362475"/>
            <a:ext cx="2343900" cy="3651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300"/>
              <a:t>ADOT allows both local and State level LRS representations in the same route network. </a:t>
            </a:r>
            <a:br>
              <a:rPr lang="en-US" sz="1300"/>
            </a:br>
            <a:endParaRPr sz="1300"/>
          </a:p>
          <a:p>
            <a:pPr marL="0" lvl="0" indent="0" algn="l" rtl="0">
              <a:spcBef>
                <a:spcPts val="0"/>
              </a:spcBef>
              <a:spcAft>
                <a:spcPts val="0"/>
              </a:spcAft>
              <a:buClr>
                <a:schemeClr val="dk1"/>
              </a:buClr>
              <a:buSzPts val="4400"/>
              <a:buFont typeface="Calibri"/>
              <a:buNone/>
            </a:pPr>
            <a:r>
              <a:rPr lang="en-US" sz="1300"/>
              <a:t>Most State routes have overlapping local route representations. This allows for both networks to exist within ADOT’s LRS. </a:t>
            </a:r>
            <a:br>
              <a:rPr lang="en-US" sz="1300"/>
            </a:br>
            <a:br>
              <a:rPr lang="en-US" sz="1300"/>
            </a:br>
            <a:r>
              <a:rPr lang="en-US" sz="1300"/>
              <a:t>Local centerline representations are aligned to match the State network using demarcation points. An exception to this is perpendicular connectors used mostly on divided highways or ramps.</a:t>
            </a:r>
            <a:endParaRPr sz="1300"/>
          </a:p>
        </p:txBody>
      </p:sp>
      <p:sp>
        <p:nvSpPr>
          <p:cNvPr id="161" name="Google Shape;161;p21"/>
          <p:cNvSpPr txBox="1"/>
          <p:nvPr/>
        </p:nvSpPr>
        <p:spPr>
          <a:xfrm>
            <a:off x="3153963" y="1073775"/>
            <a:ext cx="2098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latin typeface="Calibri"/>
                <a:ea typeface="Calibri"/>
                <a:cs typeface="Calibri"/>
                <a:sym typeface="Calibri"/>
              </a:rPr>
              <a:t>Local</a:t>
            </a:r>
            <a:endParaRPr sz="1800" b="1">
              <a:latin typeface="Calibri"/>
              <a:ea typeface="Calibri"/>
              <a:cs typeface="Calibri"/>
              <a:sym typeface="Calibri"/>
            </a:endParaRPr>
          </a:p>
        </p:txBody>
      </p:sp>
      <p:sp>
        <p:nvSpPr>
          <p:cNvPr id="162" name="Google Shape;162;p21"/>
          <p:cNvSpPr txBox="1"/>
          <p:nvPr/>
        </p:nvSpPr>
        <p:spPr>
          <a:xfrm>
            <a:off x="6053175" y="1073775"/>
            <a:ext cx="2098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latin typeface="Calibri"/>
                <a:ea typeface="Calibri"/>
                <a:cs typeface="Calibri"/>
                <a:sym typeface="Calibri"/>
              </a:rPr>
              <a:t>State</a:t>
            </a:r>
            <a:endParaRPr sz="1800" b="1">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36F4B54925DA448E693CBFF695D1AA" ma:contentTypeVersion="18" ma:contentTypeDescription="Create a new document." ma:contentTypeScope="" ma:versionID="7f0480056e3ade95a10b6854f08c30f5">
  <xsd:schema xmlns:xsd="http://www.w3.org/2001/XMLSchema" xmlns:xs="http://www.w3.org/2001/XMLSchema" xmlns:p="http://schemas.microsoft.com/office/2006/metadata/properties" xmlns:ns1="http://schemas.microsoft.com/sharepoint/v3" xmlns:ns2="40c34033-fa83-4d03-b293-119e259fdacc" xmlns:ns3="560e1580-5339-4ff1-a0bb-80b918c7582b" targetNamespace="http://schemas.microsoft.com/office/2006/metadata/properties" ma:root="true" ma:fieldsID="c69176a5a56179c7bdece3af2b57b244" ns1:_="" ns2:_="" ns3:_="">
    <xsd:import namespace="http://schemas.microsoft.com/sharepoint/v3"/>
    <xsd:import namespace="40c34033-fa83-4d03-b293-119e259fdacc"/>
    <xsd:import namespace="560e1580-5339-4ff1-a0bb-80b918c7582b"/>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lcf76f155ced4ddcb4097134ff3c332f" minOccurs="0"/>
                <xsd:element ref="ns2: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0c34033-fa83-4d03-b293-119e259fdac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ae6e0e1-d08e-489e-bc4e-681a18f57282}" ma:internalName="TaxCatchAll" ma:showField="CatchAllData" ma:web="40c34033-fa83-4d03-b293-119e259fdac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0e1580-5339-4ff1-a0bb-80b918c7582b"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f662461-3438-45c3-bb05-ebe45555b114"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40c34033-fa83-4d03-b293-119e259fdacc">YCGIS-1169153836-5225</_dlc_DocId>
    <_dlc_DocIdUrl xmlns="40c34033-fa83-4d03-b293-119e259fdacc">
      <Url>https://yavapai.sharepoint.com/sites/GIS/_layouts/15/DocIdRedir.aspx?ID=YCGIS-1169153836-5225</Url>
      <Description>YCGIS-1169153836-5225</Description>
    </_dlc_DocIdUrl>
    <PublishingExpirationDate xmlns="http://schemas.microsoft.com/sharepoint/v3" xsi:nil="true"/>
    <PublishingStartDate xmlns="http://schemas.microsoft.com/sharepoint/v3" xsi:nil="true"/>
    <lcf76f155ced4ddcb4097134ff3c332f xmlns="560e1580-5339-4ff1-a0bb-80b918c7582b">
      <Terms xmlns="http://schemas.microsoft.com/office/infopath/2007/PartnerControls"/>
    </lcf76f155ced4ddcb4097134ff3c332f>
    <TaxCatchAll xmlns="40c34033-fa83-4d03-b293-119e259fdacc"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8EE9EC-A326-4C2B-8C71-74A57F526352}">
  <ds:schemaRefs>
    <ds:schemaRef ds:uri="40c34033-fa83-4d03-b293-119e259fdacc"/>
    <ds:schemaRef ds:uri="560e1580-5339-4ff1-a0bb-80b918c758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A42CAA-B9EB-4C7C-93CB-14792B65F354}">
  <ds:schemaRefs>
    <ds:schemaRef ds:uri="http://schemas.microsoft.com/sharepoint/events"/>
  </ds:schemaRefs>
</ds:datastoreItem>
</file>

<file path=customXml/itemProps3.xml><?xml version="1.0" encoding="utf-8"?>
<ds:datastoreItem xmlns:ds="http://schemas.openxmlformats.org/officeDocument/2006/customXml" ds:itemID="{F2E94A2E-A1FE-4D7F-B63A-229A1DAC8ED2}">
  <ds:schemaRefs>
    <ds:schemaRef ds:uri="40c34033-fa83-4d03-b293-119e259fdacc"/>
    <ds:schemaRef ds:uri="560e1580-5339-4ff1-a0bb-80b918c7582b"/>
    <ds:schemaRef ds:uri="http://schemas.microsoft.com/office/2006/metadata/properties"/>
    <ds:schemaRef ds:uri="http://schemas.microsoft.com/office/infopath/2007/PartnerControls"/>
    <ds:schemaRef ds:uri="http://schemas.microsoft.com/sharepoint/v3"/>
  </ds:schemaRefs>
</ds:datastoreItem>
</file>

<file path=customXml/itemProps4.xml><?xml version="1.0" encoding="utf-8"?>
<ds:datastoreItem xmlns:ds="http://schemas.openxmlformats.org/officeDocument/2006/customXml" ds:itemID="{C49A7150-C013-4857-B7B5-3B71811D35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1159</Words>
  <Application>Microsoft Office PowerPoint</Application>
  <PresentationFormat>On-screen Show (16:9)</PresentationFormat>
  <Paragraphs>150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Open Sans</vt:lpstr>
      <vt:lpstr>Open Sans Light</vt:lpstr>
      <vt:lpstr>Office Theme</vt:lpstr>
      <vt:lpstr>LRS Designs: Best Practices Involving Roundabouts</vt:lpstr>
      <vt:lpstr>PowerPoint Presentation</vt:lpstr>
      <vt:lpstr>PowerPoint Presentation</vt:lpstr>
      <vt:lpstr>Some Roundabouts aka Traffic Circles In Arizona</vt:lpstr>
      <vt:lpstr>History of Roundabout LRS Representation</vt:lpstr>
      <vt:lpstr>LRS Representation:  Differences Between Local Suppliers </vt:lpstr>
      <vt:lpstr>LRS Representation:   Converting Local to State Design           </vt:lpstr>
      <vt:lpstr>Using Demarcation Points to Align Local &amp; State Routes</vt:lpstr>
      <vt:lpstr>LRS Representation:  Allowing for overlapping representation   </vt:lpstr>
      <vt:lpstr>Focus on State Routes</vt:lpstr>
      <vt:lpstr>Business Needs For LRS Roundabout Design</vt:lpstr>
      <vt:lpstr>Business Needs: Safety</vt:lpstr>
      <vt:lpstr>Business Needs: Pavement</vt:lpstr>
      <vt:lpstr>Business Needs: Maintenance &amp; Asset Inventory</vt:lpstr>
      <vt:lpstr>Business Needs: More Accurate Federal Reporting</vt:lpstr>
      <vt:lpstr>Design Specifics For Roundabout LRS Support</vt:lpstr>
      <vt:lpstr>Design Specifics: Route Connectivity &amp; Divided Hwy Representation</vt:lpstr>
      <vt:lpstr>Design Specifics: Ramps</vt:lpstr>
      <vt:lpstr>Design Specifics: Local Routes</vt:lpstr>
      <vt:lpstr>Design Specifics: The Claw</vt:lpstr>
      <vt:lpstr>Design Specifics: The Rounded Hashtag</vt:lpstr>
      <vt:lpstr>A Work in Progress</vt:lpstr>
      <vt:lpstr>Idea Sharing and Implementation with other DOTs</vt:lpstr>
      <vt:lpstr>PowerPoint Presentation</vt:lpstr>
      <vt:lpstr>Extra: Roundabouts &amp; Safety in Arizona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LRS Designs: Best Practices Involving Roundabouts</dc:title>
  <cp:lastModifiedBy>Brian Bond</cp:lastModifiedBy>
  <cp:revision>1</cp:revision>
  <dcterms:modified xsi:type="dcterms:W3CDTF">2024-07-03T20:58:49Z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0x010100E936F4B54925DA448E693CBFF695D1AA</vt:lpwstr>
  </property>
  <property fmtid="{D5CDD505-2E9C-101B-9397-08002B2CF9AE}" pid="3" name="_dlc_DocIdItemGuid">
    <vt:lpwstr>6fa13c3e-4c24-4a83-bc65-139c03e8bb78</vt:lpwstr>
  </property>
  <property fmtid="{D5CDD505-2E9C-101B-9397-08002B2CF9AE}" pid="4" name="MediaServiceImageTags">
    <vt:lpwstr/>
  </property>
</Properties>
</file>